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93" r:id="rId2"/>
    <p:sldId id="306" r:id="rId3"/>
    <p:sldId id="308" r:id="rId4"/>
    <p:sldId id="331" r:id="rId5"/>
    <p:sldId id="309" r:id="rId6"/>
    <p:sldId id="310" r:id="rId7"/>
    <p:sldId id="312" r:id="rId8"/>
    <p:sldId id="311" r:id="rId9"/>
    <p:sldId id="313" r:id="rId10"/>
    <p:sldId id="314" r:id="rId11"/>
    <p:sldId id="315" r:id="rId12"/>
    <p:sldId id="317" r:id="rId13"/>
    <p:sldId id="330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0C1"/>
    <a:srgbClr val="3FCAC6"/>
    <a:srgbClr val="6ADB6B"/>
    <a:srgbClr val="F69B18"/>
    <a:srgbClr val="9C9AFF"/>
    <a:srgbClr val="FF7A80"/>
    <a:srgbClr val="FFDE46"/>
    <a:srgbClr val="DF4255"/>
    <a:srgbClr val="121B22"/>
    <a:srgbClr val="DED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7"/>
    <p:restoredTop sz="94658"/>
  </p:normalViewPr>
  <p:slideViewPr>
    <p:cSldViewPr snapToGrid="0">
      <p:cViewPr varScale="1">
        <p:scale>
          <a:sx n="116" d="100"/>
          <a:sy n="116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A9D28-0713-0F49-9682-E1D929D53D6E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0FD26-AD1F-8346-B746-E141E5F745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87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1EB3D-B612-5D7F-7CC5-B5A97ECFC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62016B-B4EF-F8BE-CD55-A935B0363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6AD5C1-C20E-D36A-FD47-0779553B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4609-91B6-6546-9A56-6859E1E7211B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CF0E7-99EB-B8D5-FA94-8070992B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BF5CEC-7AE6-3C7A-8E39-C5E3D1A6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8842-03C5-C447-9FF2-6583A50018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89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23E36-474E-E0F6-BB7E-D2BAC77A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33A0F4-BF21-3813-D740-46EEDC868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DD9227-14FE-2177-54DD-39DDC5F37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4609-91B6-6546-9A56-6859E1E7211B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1B6216-A1E7-1507-47F6-0848ECC7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71651A-7455-506A-992F-26B4CBC9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8842-03C5-C447-9FF2-6583A50018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7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850F76-A42E-92E1-53C1-64C5E264B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97AAB5-2702-D4D8-855C-FFEACD783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DAEAF7-CA22-4B6F-4EFE-4C0560FF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4609-91B6-6546-9A56-6859E1E7211B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D76DFE-2D20-800B-4741-46AFF8AD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DA3EE6-2FA6-1E95-0DC7-C35F484B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8842-03C5-C447-9FF2-6583A50018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03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B303C-659A-5E75-C348-780FEDE4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91B8D4-0AC6-6937-74A5-D18E94E8E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75B6B2-4BDD-A498-0B20-9086103A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4609-91B6-6546-9A56-6859E1E7211B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2C7ABF-60C4-A6AC-D994-59CCBE61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1801A6-9D1B-6FE0-7C0E-BAA0F72F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8842-03C5-C447-9FF2-6583A50018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55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38863-85ED-BC4D-ED65-F6599FAA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31E3DB-209B-C348-746A-6E4900487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98F7B5-81CF-97FB-FEB1-E032336E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4609-91B6-6546-9A56-6859E1E7211B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301177-74F4-5329-14C3-C7A58CCF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B75749-2E55-A290-2EE7-5F8D1631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8842-03C5-C447-9FF2-6583A50018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60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2EC02-563F-CD39-0B03-808DFF97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B90B30-CE89-9A0B-E045-6FEE5194E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94ED1D-4162-16BB-AF9C-E71D8486C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8F2103-5479-1DCE-3561-45B32500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4609-91B6-6546-9A56-6859E1E7211B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C3DA47-627F-9311-A01C-FCD510D8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345E37-EA77-745E-D887-AD0F4F27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8842-03C5-C447-9FF2-6583A50018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32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D2DB9-4A48-A249-E128-B7D0A26E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755393-59FB-5B3D-AE4A-AB6905C89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A94CF1-2663-9B3A-1735-C6F442C4E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4426B42-452F-14CC-78C9-A6780BAC9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5CF50C7-4397-1EB0-2C49-19F27D2C3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6513AFC-3F89-7903-B375-B25F16E7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4609-91B6-6546-9A56-6859E1E7211B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CA6FB8A-93F3-CB37-98D1-CD2FE4D2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C6EC1B9-9BEB-E964-B940-20000409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8842-03C5-C447-9FF2-6583A50018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35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4A109-FC31-01DB-3134-877993C4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460EB82-BB3A-3157-9D98-F57E71F6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4609-91B6-6546-9A56-6859E1E7211B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A041EF-8D4B-DA2F-C704-FB45B704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4EF1957-04C1-BA3C-09AF-C21BA090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8842-03C5-C447-9FF2-6583A50018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20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3C1822B-8AFC-DD31-C30C-08B4C038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4609-91B6-6546-9A56-6859E1E7211B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5BA2224-DF78-6309-EB42-86D6E34A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6BB8C1-0D21-9C5A-CA4E-617E7A90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8842-03C5-C447-9FF2-6583A50018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24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3F07F-2A57-5DD6-54C6-976393C4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4B0153-20F7-5A16-175C-113133874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BB6576-3455-F455-AC83-2563C4470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5433C1-C943-AE9F-1891-65E57F55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4609-91B6-6546-9A56-6859E1E7211B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A6AC41-E93B-C2BE-1F03-7E01522F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5FE97E-03BC-3044-F3B0-9A6BE5AE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8842-03C5-C447-9FF2-6583A50018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65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3781F-6849-403F-D7DE-2615F2E4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67A7F0A-D59A-EA9E-3B52-90F09946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40F154-35A7-9C86-7572-9F4BA3F56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73E360-4D9A-989E-5EEB-51E39241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4609-91B6-6546-9A56-6859E1E7211B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AD245F-2595-F7F2-3C42-E765BCAE9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3BE14E-799F-EB9A-CA1D-15255875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8842-03C5-C447-9FF2-6583A50018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95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7F484FD-DB87-34E9-5C6A-C9E96B06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C0270F-74B4-F667-E189-C03394257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86A7C1-AA01-3D17-280C-8FA2180B5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E94609-91B6-6546-9A56-6859E1E7211B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597B8C-D259-C431-823A-57C1A3752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5C93B4-8678-112B-30EF-7E6F7302D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718842-03C5-C447-9FF2-6583A50018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85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323A3-E964-013E-004F-72773BE56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636676C-7404-7A02-9F54-954DD0683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33F5A7F-C873-B1AA-2F87-014715EF6B05}"/>
              </a:ext>
            </a:extLst>
          </p:cNvPr>
          <p:cNvSpPr txBox="1"/>
          <p:nvPr/>
        </p:nvSpPr>
        <p:spPr>
          <a:xfrm>
            <a:off x="634652" y="1602061"/>
            <a:ext cx="10922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chemeClr val="bg1"/>
                </a:solidFill>
                <a:effectLst/>
              </a:rPr>
              <a:t>Podem nossos pensamentos dirigir-se para Ele; podemos meditar sobre Suas obras, Suas misericórdias, Suas bênçãos; </a:t>
            </a:r>
            <a:r>
              <a:rPr lang="pt-BR" sz="3000" u="sng" dirty="0">
                <a:solidFill>
                  <a:schemeClr val="bg1"/>
                </a:solidFill>
                <a:effectLst/>
              </a:rPr>
              <a:t>mas</a:t>
            </a:r>
            <a:r>
              <a:rPr lang="pt-BR" sz="3000" dirty="0">
                <a:solidFill>
                  <a:schemeClr val="bg1"/>
                </a:solidFill>
                <a:effectLst/>
              </a:rPr>
              <a:t> isto não é, no sentido mais amplo, comungar com Ele. Para entreter comunhão com Deus, </a:t>
            </a:r>
            <a:r>
              <a:rPr lang="pt-BR" sz="3000" u="sng" dirty="0">
                <a:solidFill>
                  <a:schemeClr val="bg1"/>
                </a:solidFill>
                <a:effectLst/>
              </a:rPr>
              <a:t>é preciso que tenhamos alguma coisa que Lhe dizer acerca de nossa vida</a:t>
            </a:r>
            <a:r>
              <a:rPr lang="pt-BR" sz="3000" dirty="0">
                <a:solidFill>
                  <a:schemeClr val="bg1"/>
                </a:solidFill>
                <a:effectLst/>
              </a:rPr>
              <a:t>.</a:t>
            </a:r>
          </a:p>
          <a:p>
            <a:pPr algn="just"/>
            <a:br>
              <a:rPr lang="pt-BR" dirty="0">
                <a:solidFill>
                  <a:schemeClr val="bg1"/>
                </a:solidFill>
                <a:effectLst/>
              </a:rPr>
            </a:br>
            <a:r>
              <a:rPr lang="pt-BR" sz="3000" b="1" u="sng" dirty="0">
                <a:solidFill>
                  <a:schemeClr val="bg1"/>
                </a:solidFill>
                <a:effectLst/>
                <a:highlight>
                  <a:srgbClr val="3FCAC6"/>
                </a:highlight>
              </a:rPr>
              <a:t>A oração é o abrir do coração a Deus como a um amigo</a:t>
            </a:r>
            <a:r>
              <a:rPr lang="pt-BR" sz="3000" dirty="0">
                <a:solidFill>
                  <a:schemeClr val="bg1"/>
                </a:solidFill>
                <a:effectLst/>
              </a:rPr>
              <a:t>. Não que seja necessário, a fim de tornar conhecido a Deus o que somos; mas sim para nos habilitar a recebê-Lo. </a:t>
            </a:r>
            <a:r>
              <a:rPr lang="pt-BR" sz="3000" b="1" u="sng" dirty="0">
                <a:solidFill>
                  <a:schemeClr val="bg1"/>
                </a:solidFill>
                <a:effectLst/>
                <a:highlight>
                  <a:srgbClr val="DF4255"/>
                </a:highlight>
              </a:rPr>
              <a:t>A oração não faz Deus baixar a nós, mas eleva-nos a Ele</a:t>
            </a:r>
            <a:r>
              <a:rPr lang="pt-BR" sz="3000" dirty="0">
                <a:solidFill>
                  <a:schemeClr val="bg1"/>
                </a:solidFill>
                <a:effectLst/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FE25D5-CA1F-ACE0-7C84-9C1FF7C6DE36}"/>
              </a:ext>
            </a:extLst>
          </p:cNvPr>
          <p:cNvSpPr/>
          <p:nvPr/>
        </p:nvSpPr>
        <p:spPr>
          <a:xfrm>
            <a:off x="1" y="38546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Caminho a Cristo, p. 93</a:t>
            </a:r>
          </a:p>
        </p:txBody>
      </p:sp>
    </p:spTree>
    <p:extLst>
      <p:ext uri="{BB962C8B-B14F-4D97-AF65-F5344CB8AC3E}">
        <p14:creationId xmlns:p14="http://schemas.microsoft.com/office/powerpoint/2010/main" val="77918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F0E9A-8641-B792-63D3-D75FDF96B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FCDCB05-93DA-4FAB-EDF0-83427B9CD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AF55917-9912-8F44-6195-F9D4C3219BF7}"/>
              </a:ext>
            </a:extLst>
          </p:cNvPr>
          <p:cNvSpPr txBox="1"/>
          <p:nvPr/>
        </p:nvSpPr>
        <p:spPr>
          <a:xfrm>
            <a:off x="438150" y="1479138"/>
            <a:ext cx="11315700" cy="5136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600" b="1" dirty="0">
                <a:solidFill>
                  <a:schemeClr val="bg1"/>
                </a:solidFill>
              </a:rPr>
              <a:t>Profetas e Reis, 341</a:t>
            </a:r>
          </a:p>
          <a:p>
            <a:pPr algn="just">
              <a:lnSpc>
                <a:spcPct val="90000"/>
              </a:lnSpc>
            </a:pPr>
            <a:r>
              <a:rPr lang="pt-BR" sz="2600" b="1" u="sng" dirty="0">
                <a:solidFill>
                  <a:schemeClr val="bg1"/>
                </a:solidFill>
              </a:rPr>
              <a:t>Prostrando-se o povo ante o Senhor</a:t>
            </a:r>
            <a:r>
              <a:rPr lang="pt-BR" sz="2600" dirty="0">
                <a:solidFill>
                  <a:schemeClr val="bg1"/>
                </a:solidFill>
              </a:rPr>
              <a:t>, e confessando os seus pecados e suplicando perdão, seus líderes os encorajaram a crer que Deus, segundo a Sua promessa, ouvira suas orações. Não deviam eles apenas lamentar e chorar e arrepender-se, mas deviam crer que Deus os perdoara. Deviam mostrar sua fé passando em revista Suas misericórdias e louvá-Lo por Sua bondade. </a:t>
            </a:r>
            <a:r>
              <a:rPr lang="pt-BR" sz="2600" b="1" u="sng" dirty="0">
                <a:solidFill>
                  <a:schemeClr val="bg1"/>
                </a:solidFill>
              </a:rPr>
              <a:t>“Levantai-vos”, disseram esses ensinadores, “bendizei ao Senhor </a:t>
            </a:r>
            <a:r>
              <a:rPr lang="pt-BR" sz="2600" dirty="0">
                <a:solidFill>
                  <a:schemeClr val="bg1"/>
                </a:solidFill>
              </a:rPr>
              <a:t>vosso Deus de eternidade em eternidade.” </a:t>
            </a:r>
          </a:p>
          <a:p>
            <a:pPr algn="just">
              <a:lnSpc>
                <a:spcPct val="90000"/>
              </a:lnSpc>
            </a:pPr>
            <a:endParaRPr lang="pt-BR" sz="200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sz="2600" dirty="0">
                <a:solidFill>
                  <a:schemeClr val="bg1"/>
                </a:solidFill>
              </a:rPr>
              <a:t>Então da multidão reunida, ao se levantarem com as mãos estendidas para o céu, elevou-se o </a:t>
            </a:r>
            <a:r>
              <a:rPr lang="pt-BR" sz="2600" b="1" u="sng" dirty="0">
                <a:solidFill>
                  <a:schemeClr val="bg1"/>
                </a:solidFill>
              </a:rPr>
              <a:t>cântico</a:t>
            </a:r>
            <a:r>
              <a:rPr lang="pt-BR" sz="2600" dirty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90000"/>
              </a:lnSpc>
            </a:pPr>
            <a:endParaRPr lang="pt-BR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sz="2600" dirty="0">
                <a:solidFill>
                  <a:schemeClr val="bg1"/>
                </a:solidFill>
              </a:rPr>
              <a:t>“Bendigam o nome da Tua glória,</a:t>
            </a:r>
          </a:p>
          <a:p>
            <a:pPr algn="just">
              <a:lnSpc>
                <a:spcPct val="90000"/>
              </a:lnSpc>
            </a:pPr>
            <a:r>
              <a:rPr lang="pt-BR" sz="2600" dirty="0">
                <a:solidFill>
                  <a:schemeClr val="bg1"/>
                </a:solidFill>
              </a:rPr>
              <a:t>que está levantado sobre toda a bênção e louvor.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EE385E9-CC49-5AEE-6B80-5B39644354D3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Exemplos Bíblicos - Neemias</a:t>
            </a:r>
          </a:p>
        </p:txBody>
      </p:sp>
    </p:spTree>
    <p:extLst>
      <p:ext uri="{BB962C8B-B14F-4D97-AF65-F5344CB8AC3E}">
        <p14:creationId xmlns:p14="http://schemas.microsoft.com/office/powerpoint/2010/main" val="24678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751EC-4ECC-F526-2D24-BB8C3C931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FB624BE-0528-6472-1079-69335AACA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2A42EC0-993E-B968-9E1D-686161B66DC2}"/>
              </a:ext>
            </a:extLst>
          </p:cNvPr>
          <p:cNvSpPr txBox="1"/>
          <p:nvPr/>
        </p:nvSpPr>
        <p:spPr>
          <a:xfrm>
            <a:off x="438150" y="1479138"/>
            <a:ext cx="11315700" cy="4775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600" b="1" dirty="0">
                <a:solidFill>
                  <a:schemeClr val="bg1"/>
                </a:solidFill>
              </a:rPr>
              <a:t>Profetas e Reis, 341</a:t>
            </a:r>
          </a:p>
          <a:p>
            <a:pPr algn="just">
              <a:lnSpc>
                <a:spcPct val="90000"/>
              </a:lnSpc>
            </a:pPr>
            <a:r>
              <a:rPr lang="pt-BR" sz="2600" dirty="0">
                <a:solidFill>
                  <a:schemeClr val="bg1"/>
                </a:solidFill>
              </a:rPr>
              <a:t>[...]</a:t>
            </a:r>
          </a:p>
          <a:p>
            <a:pPr algn="just">
              <a:lnSpc>
                <a:spcPct val="90000"/>
              </a:lnSpc>
            </a:pPr>
            <a:r>
              <a:rPr lang="pt-BR" sz="2600" dirty="0">
                <a:solidFill>
                  <a:schemeClr val="bg1"/>
                </a:solidFill>
              </a:rPr>
              <a:t>Tu só és Senhor, Tu fizeste o Céu, o Céu dos Céus,</a:t>
            </a:r>
          </a:p>
          <a:p>
            <a:pPr algn="just">
              <a:lnSpc>
                <a:spcPct val="90000"/>
              </a:lnSpc>
            </a:pPr>
            <a:r>
              <a:rPr lang="pt-BR" sz="2600" dirty="0">
                <a:solidFill>
                  <a:schemeClr val="bg1"/>
                </a:solidFill>
              </a:rPr>
              <a:t>e todo o seu exército,</a:t>
            </a:r>
          </a:p>
          <a:p>
            <a:pPr algn="just">
              <a:lnSpc>
                <a:spcPct val="90000"/>
              </a:lnSpc>
            </a:pPr>
            <a:r>
              <a:rPr lang="pt-BR" sz="2600" dirty="0">
                <a:solidFill>
                  <a:schemeClr val="bg1"/>
                </a:solidFill>
              </a:rPr>
              <a:t>a Terra e tudo quanto nela há,</a:t>
            </a:r>
          </a:p>
          <a:p>
            <a:pPr algn="just">
              <a:lnSpc>
                <a:spcPct val="90000"/>
              </a:lnSpc>
            </a:pPr>
            <a:r>
              <a:rPr lang="pt-BR" sz="2600" dirty="0">
                <a:solidFill>
                  <a:schemeClr val="bg1"/>
                </a:solidFill>
              </a:rPr>
              <a:t>os mares e tudo quanto neles há,</a:t>
            </a:r>
          </a:p>
          <a:p>
            <a:pPr algn="just">
              <a:lnSpc>
                <a:spcPct val="90000"/>
              </a:lnSpc>
            </a:pPr>
            <a:r>
              <a:rPr lang="pt-BR" sz="2600" dirty="0">
                <a:solidFill>
                  <a:schemeClr val="bg1"/>
                </a:solidFill>
              </a:rPr>
              <a:t>e Tu os guardas em vida a todos,</a:t>
            </a:r>
          </a:p>
          <a:p>
            <a:pPr algn="just">
              <a:lnSpc>
                <a:spcPct val="90000"/>
              </a:lnSpc>
            </a:pPr>
            <a:r>
              <a:rPr lang="pt-BR" sz="2600" dirty="0">
                <a:solidFill>
                  <a:schemeClr val="bg1"/>
                </a:solidFill>
              </a:rPr>
              <a:t>E o exército dos Céus Te adora”. </a:t>
            </a:r>
            <a:r>
              <a:rPr lang="pt-BR" sz="2600" b="1" i="1" dirty="0">
                <a:solidFill>
                  <a:schemeClr val="bg1"/>
                </a:solidFill>
              </a:rPr>
              <a:t>Neemias 9:5, 6. </a:t>
            </a:r>
          </a:p>
          <a:p>
            <a:pPr algn="just">
              <a:lnSpc>
                <a:spcPct val="90000"/>
              </a:lnSpc>
            </a:pPr>
            <a:endParaRPr lang="pt-BR" sz="260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sz="2600" b="1" u="sng" dirty="0">
                <a:solidFill>
                  <a:schemeClr val="bg1"/>
                </a:solidFill>
              </a:rPr>
              <a:t>Findo o cântico de louvor</a:t>
            </a:r>
            <a:r>
              <a:rPr lang="pt-BR" sz="2600" dirty="0">
                <a:solidFill>
                  <a:schemeClr val="bg1"/>
                </a:solidFill>
              </a:rPr>
              <a:t>, os líderes da congregação relataram a história de Israel, mostrando quão grande tinha sido a bondade de Deus para com eles, e como tinha sido grande a ingratidão deles. Então toda a congregação entrou num concerto para guardar os mandamentos de Deus.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B918FEC-9D0B-7CC2-6461-1CE901FCCD22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Exemplos Bíblicos - Neemias</a:t>
            </a:r>
          </a:p>
        </p:txBody>
      </p:sp>
    </p:spTree>
    <p:extLst>
      <p:ext uri="{BB962C8B-B14F-4D97-AF65-F5344CB8AC3E}">
        <p14:creationId xmlns:p14="http://schemas.microsoft.com/office/powerpoint/2010/main" val="33283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D8212-DBBA-0BB0-5586-5099EDFE9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2B2FB5D-675F-4C2F-F8F9-B4DF635CD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9A8EC85-5BB9-0CE5-7ADE-51A1A6A32744}"/>
              </a:ext>
            </a:extLst>
          </p:cNvPr>
          <p:cNvSpPr txBox="1"/>
          <p:nvPr/>
        </p:nvSpPr>
        <p:spPr>
          <a:xfrm>
            <a:off x="321276" y="1516208"/>
            <a:ext cx="11627708" cy="117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500" b="1" dirty="0">
                <a:solidFill>
                  <a:schemeClr val="bg1"/>
                </a:solidFill>
              </a:rPr>
              <a:t>2 Samuel 7:18 (ARA)</a:t>
            </a:r>
          </a:p>
          <a:p>
            <a:pPr algn="just">
              <a:lnSpc>
                <a:spcPct val="90000"/>
              </a:lnSpc>
            </a:pPr>
            <a:r>
              <a:rPr lang="pt-BR" sz="2500" dirty="0">
                <a:solidFill>
                  <a:schemeClr val="bg1"/>
                </a:solidFill>
              </a:rPr>
              <a:t>Então, entrou o rei Davi na Casa do Senhor, </a:t>
            </a:r>
            <a:r>
              <a:rPr lang="pt-BR" sz="2500" b="1" u="sng" dirty="0">
                <a:solidFill>
                  <a:schemeClr val="bg1"/>
                </a:solidFill>
              </a:rPr>
              <a:t>ficou perante ele</a:t>
            </a:r>
            <a:r>
              <a:rPr lang="pt-BR" sz="2500" dirty="0">
                <a:solidFill>
                  <a:schemeClr val="bg1"/>
                </a:solidFill>
              </a:rPr>
              <a:t> e disse: Quem sou eu, Senhor Deus, e qual é a minha casa, para que me tenhas trazido até aqui? 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2F23757-AD71-B4E9-9A7C-27B8DA6DAF12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Exemplos Bíblicos - Davi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CA3126-8D14-9F86-965E-536566680E09}"/>
              </a:ext>
            </a:extLst>
          </p:cNvPr>
          <p:cNvSpPr txBox="1"/>
          <p:nvPr/>
        </p:nvSpPr>
        <p:spPr>
          <a:xfrm>
            <a:off x="321276" y="2744354"/>
            <a:ext cx="11315700" cy="117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500" b="1" dirty="0">
                <a:solidFill>
                  <a:schemeClr val="bg1"/>
                </a:solidFill>
              </a:rPr>
              <a:t>2 Samuel 7:18 (Ave-Maria)</a:t>
            </a:r>
          </a:p>
          <a:p>
            <a:pPr algn="just">
              <a:lnSpc>
                <a:spcPct val="90000"/>
              </a:lnSpc>
            </a:pPr>
            <a:r>
              <a:rPr lang="pt-BR" sz="2500" dirty="0">
                <a:solidFill>
                  <a:schemeClr val="bg1"/>
                </a:solidFill>
              </a:rPr>
              <a:t>O rei Davi </a:t>
            </a:r>
            <a:r>
              <a:rPr lang="pt-BR" sz="2500" b="1" u="sng" dirty="0">
                <a:solidFill>
                  <a:schemeClr val="bg1"/>
                </a:solidFill>
              </a:rPr>
              <a:t>veio apresentar-se</a:t>
            </a:r>
            <a:r>
              <a:rPr lang="pt-BR" sz="2500" dirty="0">
                <a:solidFill>
                  <a:schemeClr val="bg1"/>
                </a:solidFill>
              </a:rPr>
              <a:t> ao Senhor e disse-lhe: “Quem sou eu, Senhor Javé, e quem é a minha família, para que me tenhais trazido até aqui?”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B689FB-7272-8E86-44C7-14D3E21DB179}"/>
              </a:ext>
            </a:extLst>
          </p:cNvPr>
          <p:cNvSpPr txBox="1"/>
          <p:nvPr/>
        </p:nvSpPr>
        <p:spPr>
          <a:xfrm>
            <a:off x="321276" y="3984857"/>
            <a:ext cx="11315700" cy="153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500" b="1" dirty="0">
                <a:solidFill>
                  <a:schemeClr val="bg1"/>
                </a:solidFill>
              </a:rPr>
              <a:t>2 Samuel 7:18 (NVI)</a:t>
            </a:r>
          </a:p>
          <a:p>
            <a:pPr algn="just">
              <a:lnSpc>
                <a:spcPct val="90000"/>
              </a:lnSpc>
            </a:pPr>
            <a:r>
              <a:rPr lang="pt-BR" sz="2500" dirty="0">
                <a:solidFill>
                  <a:schemeClr val="bg1"/>
                </a:solidFill>
              </a:rPr>
              <a:t>Então o rei Davi entrou no tabernáculo, </a:t>
            </a:r>
            <a:r>
              <a:rPr lang="pt-BR" sz="2500" b="1" u="sng" dirty="0">
                <a:solidFill>
                  <a:schemeClr val="bg1"/>
                </a:solidFill>
              </a:rPr>
              <a:t>assentou-se diante do Senhor</a:t>
            </a:r>
            <a:r>
              <a:rPr lang="pt-BR" sz="2500" dirty="0">
                <a:solidFill>
                  <a:schemeClr val="bg1"/>
                </a:solidFill>
              </a:rPr>
              <a:t>, e orou: “Quem sou eu, ó Soberano Senhor, e o que é a minha família, para que me trouxesses a este ponto?</a:t>
            </a:r>
          </a:p>
        </p:txBody>
      </p:sp>
      <p:pic>
        <p:nvPicPr>
          <p:cNvPr id="8" name="Imagem 7" descr="Desenho de pessoa com a mão&#10;&#10;O conteúdo gerado por IA pode estar incorreto.">
            <a:extLst>
              <a:ext uri="{FF2B5EF4-FFF2-40B4-BE49-F238E27FC236}">
                <a16:creationId xmlns:a16="http://schemas.microsoft.com/office/drawing/2014/main" id="{DF3318D6-234E-F6A5-095A-FBDAB44A9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373" y="5086009"/>
            <a:ext cx="1661297" cy="1661297"/>
          </a:xfrm>
          <a:prstGeom prst="rect">
            <a:avLst/>
          </a:prstGeom>
        </p:spPr>
      </p:pic>
      <p:pic>
        <p:nvPicPr>
          <p:cNvPr id="10" name="Imagem 9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613575B1-F297-8B48-61FF-6DFBE0890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467" y="5086009"/>
            <a:ext cx="1886985" cy="1886985"/>
          </a:xfrm>
          <a:prstGeom prst="rect">
            <a:avLst/>
          </a:prstGeom>
        </p:spPr>
      </p:pic>
      <p:pic>
        <p:nvPicPr>
          <p:cNvPr id="12" name="Imagem 11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161254C9-B547-F78F-DEF4-DAB83144C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385" y="5020443"/>
            <a:ext cx="1936849" cy="19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CC987-A5AC-CA30-A0B2-7A72DD105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B5641154-D417-7FF2-670E-A78B1164A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6658A42-465D-1FC8-5422-AE80BA1A93EB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Exemplos Bíblicos - Davi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D431011-99DF-7D52-D38C-687DB3B9F301}"/>
              </a:ext>
            </a:extLst>
          </p:cNvPr>
          <p:cNvSpPr txBox="1"/>
          <p:nvPr/>
        </p:nvSpPr>
        <p:spPr>
          <a:xfrm>
            <a:off x="661934" y="2541540"/>
            <a:ext cx="6133313" cy="217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500" b="1" dirty="0">
                <a:solidFill>
                  <a:schemeClr val="bg1"/>
                </a:solidFill>
              </a:rPr>
              <a:t>2 Samuel 7:18 (NVI)</a:t>
            </a:r>
          </a:p>
          <a:p>
            <a:pPr algn="just">
              <a:lnSpc>
                <a:spcPct val="90000"/>
              </a:lnSpc>
            </a:pPr>
            <a:r>
              <a:rPr lang="pt-BR" sz="2500" dirty="0">
                <a:solidFill>
                  <a:schemeClr val="bg1"/>
                </a:solidFill>
              </a:rPr>
              <a:t>Então o rei Davi entrou no tabernáculo, </a:t>
            </a:r>
            <a:r>
              <a:rPr lang="pt-BR" sz="2500" b="1" u="sng" dirty="0">
                <a:solidFill>
                  <a:schemeClr val="bg1"/>
                </a:solidFill>
              </a:rPr>
              <a:t>assentou-se diante do Senhor</a:t>
            </a:r>
            <a:r>
              <a:rPr lang="pt-BR" sz="2500" dirty="0">
                <a:solidFill>
                  <a:schemeClr val="bg1"/>
                </a:solidFill>
              </a:rPr>
              <a:t>, e orou: “Quem sou eu, ó Soberano Senhor, e o que é a minha família, para que me trouxesses a este ponto?</a:t>
            </a:r>
          </a:p>
        </p:txBody>
      </p:sp>
    </p:spTree>
    <p:extLst>
      <p:ext uri="{BB962C8B-B14F-4D97-AF65-F5344CB8AC3E}">
        <p14:creationId xmlns:p14="http://schemas.microsoft.com/office/powerpoint/2010/main" val="398535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1AF7F-84E6-E566-3550-73E79AEE9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BE0737A-2AA2-93AD-2DCD-8A1A67404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80E1845-7B6F-2BE2-1C0A-3862E1266F5F}"/>
              </a:ext>
            </a:extLst>
          </p:cNvPr>
          <p:cNvSpPr txBox="1"/>
          <p:nvPr/>
        </p:nvSpPr>
        <p:spPr>
          <a:xfrm>
            <a:off x="282146" y="1693329"/>
            <a:ext cx="11627708" cy="4187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2700" b="1" dirty="0">
                <a:solidFill>
                  <a:schemeClr val="bg1"/>
                </a:solidFill>
              </a:rPr>
              <a:t>Profetas e Reis, p. 79</a:t>
            </a:r>
          </a:p>
          <a:p>
            <a:pPr algn="just">
              <a:lnSpc>
                <a:spcPct val="110000"/>
              </a:lnSpc>
            </a:pPr>
            <a:r>
              <a:rPr lang="pt-BR" sz="2700" b="1" u="sng" dirty="0">
                <a:solidFill>
                  <a:schemeClr val="bg1"/>
                </a:solidFill>
              </a:rPr>
              <a:t>Esquecendo-se de Deus</a:t>
            </a:r>
            <a:r>
              <a:rPr lang="pt-BR" sz="2700" dirty="0">
                <a:solidFill>
                  <a:schemeClr val="bg1"/>
                </a:solidFill>
              </a:rPr>
              <a:t>, Elias fugia mais e mais, até que se encontrou num árido deserto, sozinho. Indescritivelmente cansado, assentou-se para repousar debaixo de um zimbro. Assentando-se aí, pediu a morte para si mesmo. “</a:t>
            </a:r>
            <a:r>
              <a:rPr lang="pt-BR" sz="2700" b="1" u="sng" dirty="0">
                <a:solidFill>
                  <a:schemeClr val="bg1"/>
                </a:solidFill>
              </a:rPr>
              <a:t>Já basta, ó Senhor”, disse ele, “toma agora a minha vida, pois não sou melhor que meus pais</a:t>
            </a:r>
            <a:r>
              <a:rPr lang="pt-BR" sz="2700" dirty="0">
                <a:solidFill>
                  <a:schemeClr val="bg1"/>
                </a:solidFill>
              </a:rPr>
              <a:t>”. 1 Reis 19:4. Fugitivo, longe da habitação dos homens, o espírito causticado pelo amargo desapontamento, ele desejou nunca mais olhar a face de um homem. Afinal, extremamente exausto, adormeceu.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B82FC3D-7074-5CEC-2DE1-69A9352DE05C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Exemplos Bíblicos - Elias</a:t>
            </a:r>
          </a:p>
        </p:txBody>
      </p:sp>
    </p:spTree>
    <p:extLst>
      <p:ext uri="{BB962C8B-B14F-4D97-AF65-F5344CB8AC3E}">
        <p14:creationId xmlns:p14="http://schemas.microsoft.com/office/powerpoint/2010/main" val="41723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D87AE-BFFA-BAE4-8BDC-C681D9E0C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217811CA-DB31-E16E-CC95-E029C90E5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1190D2-49CA-2025-E4DD-F3ED518AB814}"/>
              </a:ext>
            </a:extLst>
          </p:cNvPr>
          <p:cNvSpPr txBox="1"/>
          <p:nvPr/>
        </p:nvSpPr>
        <p:spPr>
          <a:xfrm>
            <a:off x="282146" y="1504488"/>
            <a:ext cx="11627708" cy="510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2700" b="1" dirty="0">
                <a:solidFill>
                  <a:schemeClr val="bg1"/>
                </a:solidFill>
              </a:rPr>
              <a:t>1 Samuel 1:9-12</a:t>
            </a:r>
          </a:p>
          <a:p>
            <a:pPr algn="just">
              <a:lnSpc>
                <a:spcPct val="110000"/>
              </a:lnSpc>
            </a:pPr>
            <a:r>
              <a:rPr lang="pt-BR" sz="2700" baseline="30000" dirty="0">
                <a:solidFill>
                  <a:schemeClr val="bg1"/>
                </a:solidFill>
              </a:rPr>
              <a:t>9</a:t>
            </a:r>
            <a:r>
              <a:rPr lang="pt-BR" sz="2700" dirty="0">
                <a:solidFill>
                  <a:schemeClr val="bg1"/>
                </a:solidFill>
              </a:rPr>
              <a:t>Após terem comido e bebido em </a:t>
            </a:r>
            <a:r>
              <a:rPr lang="pt-BR" sz="2700" dirty="0" err="1">
                <a:solidFill>
                  <a:schemeClr val="bg1"/>
                </a:solidFill>
              </a:rPr>
              <a:t>Siló</a:t>
            </a:r>
            <a:r>
              <a:rPr lang="pt-BR" sz="2700" dirty="0">
                <a:solidFill>
                  <a:schemeClr val="bg1"/>
                </a:solidFill>
              </a:rPr>
              <a:t>, estando Eli, o sacerdote, assentado numa cadeira, junto a um pilar do templo do Senhor, </a:t>
            </a:r>
            <a:r>
              <a:rPr lang="pt-BR" sz="2700" baseline="30000" dirty="0">
                <a:solidFill>
                  <a:schemeClr val="bg1"/>
                </a:solidFill>
              </a:rPr>
              <a:t>10</a:t>
            </a:r>
            <a:r>
              <a:rPr lang="pt-BR" sz="2700" b="1" u="sng" dirty="0">
                <a:solidFill>
                  <a:schemeClr val="bg1"/>
                </a:solidFill>
                <a:highlight>
                  <a:srgbClr val="F69B18"/>
                </a:highlight>
              </a:rPr>
              <a:t>levantou-se Ana</a:t>
            </a:r>
            <a:r>
              <a:rPr lang="pt-BR" sz="2700" dirty="0">
                <a:solidFill>
                  <a:schemeClr val="bg1"/>
                </a:solidFill>
              </a:rPr>
              <a:t>, e, com amargura de alma, orou ao Senhor, e chorou abundantemente. </a:t>
            </a:r>
            <a:r>
              <a:rPr lang="pt-BR" sz="2700" baseline="30000" dirty="0">
                <a:solidFill>
                  <a:schemeClr val="bg1"/>
                </a:solidFill>
              </a:rPr>
              <a:t>11</a:t>
            </a:r>
            <a:r>
              <a:rPr lang="pt-BR" sz="2700" dirty="0">
                <a:solidFill>
                  <a:schemeClr val="bg1"/>
                </a:solidFill>
              </a:rPr>
              <a:t>E fez um voto, dizendo: Senhor dos Exércitos, se benignamente atentares para a aflição da tua serva, e de mim te lembrares, e da tua serva te não esqueceres, e lhe deres um filho varão, ao Senhor o darei por todos os dias da sua vida, e sobre a sua cabeça não passará navalha. </a:t>
            </a:r>
            <a:r>
              <a:rPr lang="pt-BR" sz="2700" baseline="30000" dirty="0">
                <a:solidFill>
                  <a:schemeClr val="bg1"/>
                </a:solidFill>
              </a:rPr>
              <a:t>12</a:t>
            </a:r>
            <a:r>
              <a:rPr lang="pt-BR" sz="2700" dirty="0">
                <a:solidFill>
                  <a:schemeClr val="bg1"/>
                </a:solidFill>
              </a:rPr>
              <a:t>Demorando-se ela no orar perante o Senhor, passou Eli a observar-lhe o movimento dos lábios, </a:t>
            </a:r>
            <a:r>
              <a:rPr lang="pt-BR" sz="2700" baseline="30000" dirty="0">
                <a:solidFill>
                  <a:schemeClr val="bg1"/>
                </a:solidFill>
              </a:rPr>
              <a:t>13</a:t>
            </a:r>
            <a:r>
              <a:rPr lang="pt-BR" sz="2700" dirty="0">
                <a:solidFill>
                  <a:schemeClr val="bg1"/>
                </a:solidFill>
              </a:rPr>
              <a:t>porquanto </a:t>
            </a:r>
            <a:r>
              <a:rPr lang="pt-BR" sz="2700" b="1" u="sng" dirty="0">
                <a:solidFill>
                  <a:schemeClr val="bg1"/>
                </a:solidFill>
                <a:highlight>
                  <a:srgbClr val="F69B18"/>
                </a:highlight>
              </a:rPr>
              <a:t>Ana só no coração falava; seus lábios se moviam, porém não se lhe ouvia voz nenhuma</a:t>
            </a:r>
            <a:r>
              <a:rPr lang="pt-BR" sz="27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D6B28FD-0008-A8B7-3FF7-9980324F41B2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Exemplos Bíblicos - Ana</a:t>
            </a:r>
          </a:p>
        </p:txBody>
      </p:sp>
    </p:spTree>
    <p:extLst>
      <p:ext uri="{BB962C8B-B14F-4D97-AF65-F5344CB8AC3E}">
        <p14:creationId xmlns:p14="http://schemas.microsoft.com/office/powerpoint/2010/main" val="394821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1B1AE-11E4-E015-B4EA-7C0BF498F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F8BF239-F92F-79D0-309F-3AA03FD45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08ACDAE-5628-61E3-9E2E-6205A66CF2FB}"/>
              </a:ext>
            </a:extLst>
          </p:cNvPr>
          <p:cNvSpPr txBox="1"/>
          <p:nvPr/>
        </p:nvSpPr>
        <p:spPr>
          <a:xfrm>
            <a:off x="282146" y="1504488"/>
            <a:ext cx="11627708" cy="4589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BR" sz="2700" b="1" dirty="0">
                <a:solidFill>
                  <a:schemeClr val="bg1"/>
                </a:solidFill>
              </a:rPr>
              <a:t>Manuscrito 84b, 1897 (Mensagens Escolhidas, vol. 2, p. 316)</a:t>
            </a:r>
          </a:p>
          <a:p>
            <a:pPr algn="just">
              <a:lnSpc>
                <a:spcPct val="90000"/>
              </a:lnSpc>
            </a:pPr>
            <a:r>
              <a:rPr lang="pt-BR" sz="2600" dirty="0">
                <a:solidFill>
                  <a:schemeClr val="bg1"/>
                </a:solidFill>
              </a:rPr>
              <a:t>“</a:t>
            </a:r>
            <a:r>
              <a:rPr lang="pt-BR" sz="2600" b="1" u="sng" dirty="0">
                <a:solidFill>
                  <a:schemeClr val="bg1"/>
                </a:solidFill>
              </a:rPr>
              <a:t>Tenho recebido cartas perguntando-me sobre a posição que deve ser assumida pela pessoa ao fazer oração ao Soberano do Universo</a:t>
            </a:r>
            <a:r>
              <a:rPr lang="pt-BR" sz="2600" dirty="0">
                <a:solidFill>
                  <a:schemeClr val="bg1"/>
                </a:solidFill>
              </a:rPr>
              <a:t>. Onde obtiveram nossos irmãos a ideia de que deviam ficar em pé quando oram a Deus? Alguém que por cerca de cinco anos se educou em </a:t>
            </a:r>
            <a:r>
              <a:rPr lang="pt-BR" sz="2600" dirty="0" err="1">
                <a:solidFill>
                  <a:schemeClr val="bg1"/>
                </a:solidFill>
              </a:rPr>
              <a:t>Battle</a:t>
            </a:r>
            <a:r>
              <a:rPr lang="pt-BR" sz="2600" dirty="0">
                <a:solidFill>
                  <a:schemeClr val="bg1"/>
                </a:solidFill>
              </a:rPr>
              <a:t> Creek foi solicitado a fazer a oração antes que a irmã White falasse ao povo. Mas quando o vi pôr-se em pé enquanto os lábios se iam abrir em oração a Deus, minha alma foi levada no íntimo a dar-lhe uma repreensão pública. Chamando-o por nome, disse-lhe: “Prostre-se de joelhos!” Esta é sempre a posição apropriada.</a:t>
            </a:r>
          </a:p>
          <a:p>
            <a:pPr algn="just">
              <a:lnSpc>
                <a:spcPct val="90000"/>
              </a:lnSpc>
            </a:pPr>
            <a:endParaRPr lang="pt-BR" sz="260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sz="2600" dirty="0">
                <a:solidFill>
                  <a:schemeClr val="bg1"/>
                </a:solidFill>
              </a:rPr>
              <a:t>“Lucas 22:41; Atos 9:40; Atos 7:60; Atos 20:36; Atos 21:5; Esdras 9:5,6; Salmos 95:6; Efésios 3:14;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CE47DCD-88FE-E29C-2D3C-28AA0CEA9BB5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Tratamento Sistemático no Espírito de Profecia</a:t>
            </a:r>
          </a:p>
        </p:txBody>
      </p:sp>
    </p:spTree>
    <p:extLst>
      <p:ext uri="{BB962C8B-B14F-4D97-AF65-F5344CB8AC3E}">
        <p14:creationId xmlns:p14="http://schemas.microsoft.com/office/powerpoint/2010/main" val="251147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55D20-F7E0-B1BB-B3A9-35DA8A604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DB00F138-8E4C-70FF-732A-8008AB790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531053-BB6E-6F81-2AD5-582CC4F8FBB5}"/>
              </a:ext>
            </a:extLst>
          </p:cNvPr>
          <p:cNvSpPr txBox="1"/>
          <p:nvPr/>
        </p:nvSpPr>
        <p:spPr>
          <a:xfrm>
            <a:off x="282146" y="1504488"/>
            <a:ext cx="11627708" cy="530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BR" sz="2700" b="1" dirty="0">
                <a:solidFill>
                  <a:schemeClr val="bg1"/>
                </a:solidFill>
              </a:rPr>
              <a:t>Manuscrito 84b, 1897 (Mensagens Escolhidas, vol. 2, p. 316)</a:t>
            </a:r>
          </a:p>
          <a:p>
            <a:pPr algn="just">
              <a:lnSpc>
                <a:spcPct val="90000"/>
              </a:lnSpc>
            </a:pPr>
            <a:r>
              <a:rPr lang="pt-BR" sz="2600" dirty="0">
                <a:solidFill>
                  <a:schemeClr val="bg1"/>
                </a:solidFill>
              </a:rPr>
              <a:t>“Quando em oração a Deus a posição indicada é prostrado de joelhos. Este ato de culto foi exigido dos três hebreus cativos na Babilônia. ... Mas tal ato era preito que só devia ser prestado a Deus — o Soberano do mundo, o Dominador do Universo; e esses três hebreus recusaram-se a dar essa honra a qualquer ídolo, mesmo que fosse de ouro puro. Ao fazer assim, estariam, para todos os efeitos, a prostrar-se ao rei da Babilônia. Recusando-se a fazer como o rei ordenara, sofreram o castigo, e foram lançados na fornalha de fogo ardente. Mas Cristo veio pessoalmente e andou com eles no meio do fogo e nada de mal lhes sucedeu.</a:t>
            </a:r>
          </a:p>
          <a:p>
            <a:pPr algn="just">
              <a:lnSpc>
                <a:spcPct val="90000"/>
              </a:lnSpc>
            </a:pP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“</a:t>
            </a:r>
            <a:r>
              <a:rPr lang="pt-BR" sz="2600" dirty="0">
                <a:solidFill>
                  <a:schemeClr val="bg1"/>
                </a:solidFill>
              </a:rPr>
              <a:t>Tanto no culto público como no particular é nosso dever prostrar-nos de joelhos diante de Deus quando Lhe dirigimos nossas petições. Este procedimento mostra nossa dependência de Deus.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5F7630E-78D4-2AB2-E16B-ADA8C2EE122F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Tratamento Sistemático no Espírito de Profecia</a:t>
            </a:r>
          </a:p>
        </p:txBody>
      </p:sp>
    </p:spTree>
    <p:extLst>
      <p:ext uri="{BB962C8B-B14F-4D97-AF65-F5344CB8AC3E}">
        <p14:creationId xmlns:p14="http://schemas.microsoft.com/office/powerpoint/2010/main" val="390887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74F11-112F-BE82-BD0C-322825D42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9E97487-CD8A-043A-98F2-FCB8B6E8C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D5BE105-53AE-39BC-E8D5-DA8B4D89C01A}"/>
              </a:ext>
            </a:extLst>
          </p:cNvPr>
          <p:cNvSpPr txBox="1"/>
          <p:nvPr/>
        </p:nvSpPr>
        <p:spPr>
          <a:xfrm>
            <a:off x="282146" y="1504488"/>
            <a:ext cx="11627708" cy="489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BR" sz="2700" b="1" dirty="0">
                <a:solidFill>
                  <a:schemeClr val="bg1"/>
                </a:solidFill>
              </a:rPr>
              <a:t>Manuscrito 84b, 1897 (Mensagens Escolhidas, vol. 2, p. 316)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2600" dirty="0">
                <a:solidFill>
                  <a:schemeClr val="bg1"/>
                </a:solidFill>
              </a:rPr>
              <a:t>“Na dedicação do Templo, Salomão...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2600" dirty="0">
                <a:solidFill>
                  <a:schemeClr val="bg1"/>
                </a:solidFill>
              </a:rPr>
              <a:t>[...]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2600" dirty="0">
                <a:solidFill>
                  <a:schemeClr val="bg1"/>
                </a:solidFill>
              </a:rPr>
              <a:t>“Apresento estes textos comprovativos, com a pergunta: “Onde recebeu o irmão H sua educação?” — Em </a:t>
            </a:r>
            <a:r>
              <a:rPr lang="pt-BR" sz="2600" dirty="0" err="1">
                <a:solidFill>
                  <a:schemeClr val="bg1"/>
                </a:solidFill>
              </a:rPr>
              <a:t>Battle</a:t>
            </a:r>
            <a:r>
              <a:rPr lang="pt-BR" sz="2600" dirty="0">
                <a:solidFill>
                  <a:schemeClr val="bg1"/>
                </a:solidFill>
              </a:rPr>
              <a:t> Creek. Será possível que com todo o esclarecimento que Deus tem dado a Seu povo sobre a reverência, ministros, diretores e professores de nossas escolas, por preceito e exemplo ensinem os jovens a ficarem em pé na devoção, como faziam os fariseus? Consideraremos isto demonstrativo de sua presunção e importância própria? Devem essas características tornar-se distintas?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2600" dirty="0">
                <a:solidFill>
                  <a:schemeClr val="bg1"/>
                </a:solidFill>
              </a:rPr>
              <a:t>[...]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2600" dirty="0">
                <a:solidFill>
                  <a:schemeClr val="bg1"/>
                </a:solidFill>
              </a:rPr>
              <a:t>“Lucas 18:9-12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480BB5-8388-3E84-B289-E4C92C998918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Tratamento Sistemático no Espírito de Profecia</a:t>
            </a:r>
          </a:p>
        </p:txBody>
      </p:sp>
    </p:spTree>
    <p:extLst>
      <p:ext uri="{BB962C8B-B14F-4D97-AF65-F5344CB8AC3E}">
        <p14:creationId xmlns:p14="http://schemas.microsoft.com/office/powerpoint/2010/main" val="694534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158DA-C286-6D98-E4E9-28BCAE7E0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411CE6B-ABA2-4B0A-E0D5-7D918FB98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EE0148A-252C-7D67-54F8-0278F3FCA629}"/>
              </a:ext>
            </a:extLst>
          </p:cNvPr>
          <p:cNvSpPr txBox="1"/>
          <p:nvPr/>
        </p:nvSpPr>
        <p:spPr>
          <a:xfrm>
            <a:off x="282146" y="1504488"/>
            <a:ext cx="11627708" cy="540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BR" sz="2700" b="1" dirty="0">
                <a:solidFill>
                  <a:schemeClr val="bg1"/>
                </a:solidFill>
              </a:rPr>
              <a:t>Manuscrito 84b, 1897 (Mensagens Escolhidas, vol. 2, p. 316)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2600" dirty="0">
                <a:solidFill>
                  <a:schemeClr val="bg1"/>
                </a:solidFill>
              </a:rPr>
              <a:t>“Temos a esperança de que nossos irmãos não manifestarão menos reverência e respeito ao aproximarem-se do único Deus vivo e verdadeiro do que os pagãos manifestam para com suas divindade idolátricas, ou estes povos serão nossos juízes no dia da decisão final. Falo a todos os que ocupam os lugares de professores em nossas escolas. Homens e mulheres, não desonreis a Deus pela vossa irreverência e imponência. Não vos ponhais eretos em vosso farisaísmo ao fazerdes vossas orações a Deus. Desconfiai de vossa própria força. Não confieis nela; mas prostrai-vos </a:t>
            </a:r>
            <a:r>
              <a:rPr lang="pt-BR" sz="2600" dirty="0" err="1">
                <a:solidFill>
                  <a:schemeClr val="bg1"/>
                </a:solidFill>
              </a:rPr>
              <a:t>freqüentemente</a:t>
            </a:r>
            <a:r>
              <a:rPr lang="pt-BR" sz="2600" dirty="0">
                <a:solidFill>
                  <a:schemeClr val="bg1"/>
                </a:solidFill>
              </a:rPr>
              <a:t> de joelhos diante de Deus, e adorai-O.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pt-BR" sz="110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2600" dirty="0">
                <a:solidFill>
                  <a:schemeClr val="bg1"/>
                </a:solidFill>
              </a:rPr>
              <a:t>[...]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pt-BR" sz="120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2600" dirty="0">
                <a:solidFill>
                  <a:schemeClr val="bg1"/>
                </a:solidFill>
              </a:rPr>
              <a:t>Continua...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40BC7CF-9CFA-4914-6173-A9DEB8D52723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Tratamento Sistemático no Espírito de Profecia</a:t>
            </a:r>
          </a:p>
        </p:txBody>
      </p:sp>
    </p:spTree>
    <p:extLst>
      <p:ext uri="{BB962C8B-B14F-4D97-AF65-F5344CB8AC3E}">
        <p14:creationId xmlns:p14="http://schemas.microsoft.com/office/powerpoint/2010/main" val="406643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323A3-E964-013E-004F-72773BE56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636676C-7404-7A02-9F54-954DD0683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5FE25D5-CA1F-ACE0-7C84-9C1FF7C6DE36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 algn="ctr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                    DANIEL       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0479DDC-895F-E25F-0DB0-376C906A2475}"/>
              </a:ext>
            </a:extLst>
          </p:cNvPr>
          <p:cNvSpPr txBox="1"/>
          <p:nvPr/>
        </p:nvSpPr>
        <p:spPr>
          <a:xfrm>
            <a:off x="5334000" y="1372138"/>
            <a:ext cx="6526306" cy="5194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pt-BR" sz="2400" b="1" spc="-60" dirty="0">
                <a:solidFill>
                  <a:schemeClr val="bg1"/>
                </a:solidFill>
              </a:rPr>
              <a:t>Daniel 6:10-11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pt-BR" sz="2400" spc="-60" dirty="0">
                <a:solidFill>
                  <a:schemeClr val="bg1"/>
                </a:solidFill>
              </a:rPr>
              <a:t>Daniel, pois, quando soube que a escritura estava assinada, entrou em sua casa e, em cima, no seu quarto, onde havia janelas abertas do lado de Jerusalém, três vezes por dia, se punha de joelhos, e orava, e dava graças, diante do seu Deus, como costumava fazer.</a:t>
            </a:r>
          </a:p>
          <a:p>
            <a:pPr marL="514350" indent="-514350" algn="just">
              <a:lnSpc>
                <a:spcPct val="90000"/>
              </a:lnSpc>
              <a:buAutoNum type="arabicPeriod"/>
            </a:pPr>
            <a:r>
              <a:rPr lang="pt-BR" sz="2800" dirty="0">
                <a:solidFill>
                  <a:schemeClr val="bg1"/>
                </a:solidFill>
              </a:rPr>
              <a:t>Um horário regular para orar</a:t>
            </a:r>
          </a:p>
          <a:p>
            <a:pPr marL="514350" indent="-514350" algn="just">
              <a:lnSpc>
                <a:spcPct val="90000"/>
              </a:lnSpc>
              <a:buAutoNum type="arabicPeriod"/>
            </a:pPr>
            <a:endParaRPr lang="pt-BR" dirty="0">
              <a:solidFill>
                <a:schemeClr val="bg1"/>
              </a:solidFill>
            </a:endParaRPr>
          </a:p>
          <a:p>
            <a:pPr marL="514350" indent="-514350" algn="just">
              <a:lnSpc>
                <a:spcPct val="90000"/>
              </a:lnSpc>
              <a:buAutoNum type="arabicPeriod"/>
            </a:pPr>
            <a:r>
              <a:rPr lang="pt-BR" sz="2800" dirty="0">
                <a:solidFill>
                  <a:schemeClr val="bg1"/>
                </a:solidFill>
              </a:rPr>
              <a:t>Uma postura humilde</a:t>
            </a:r>
          </a:p>
          <a:p>
            <a:pPr marL="514350" indent="-514350" algn="just">
              <a:lnSpc>
                <a:spcPct val="90000"/>
              </a:lnSpc>
              <a:buAutoNum type="arabicPeriod"/>
            </a:pPr>
            <a:endParaRPr lang="pt-BR" sz="2000" dirty="0">
              <a:solidFill>
                <a:schemeClr val="bg1"/>
              </a:solidFill>
            </a:endParaRPr>
          </a:p>
          <a:p>
            <a:pPr marL="514350" indent="-514350" algn="just">
              <a:lnSpc>
                <a:spcPct val="90000"/>
              </a:lnSpc>
              <a:buAutoNum type="arabicPeriod"/>
            </a:pPr>
            <a:r>
              <a:rPr lang="pt-BR" sz="2800" dirty="0">
                <a:solidFill>
                  <a:schemeClr val="bg1"/>
                </a:solidFill>
              </a:rPr>
              <a:t>Dava graças e suplicava</a:t>
            </a:r>
          </a:p>
          <a:p>
            <a:pPr marL="514350" indent="-514350" algn="just">
              <a:lnSpc>
                <a:spcPct val="90000"/>
              </a:lnSpc>
              <a:buAutoNum type="arabicPeriod"/>
            </a:pPr>
            <a:endParaRPr lang="pt-BR" sz="2000" dirty="0">
              <a:solidFill>
                <a:schemeClr val="bg1"/>
              </a:solidFill>
            </a:endParaRPr>
          </a:p>
          <a:p>
            <a:pPr marL="514350" indent="-514350" algn="just">
              <a:lnSpc>
                <a:spcPct val="90000"/>
              </a:lnSpc>
              <a:buAutoNum type="arabicPeriod"/>
            </a:pPr>
            <a:r>
              <a:rPr lang="pt-BR" sz="2800" dirty="0">
                <a:solidFill>
                  <a:schemeClr val="bg1"/>
                </a:solidFill>
              </a:rPr>
              <a:t>Seu hábito era conhecido</a:t>
            </a:r>
          </a:p>
        </p:txBody>
      </p:sp>
    </p:spTree>
    <p:extLst>
      <p:ext uri="{BB962C8B-B14F-4D97-AF65-F5344CB8AC3E}">
        <p14:creationId xmlns:p14="http://schemas.microsoft.com/office/powerpoint/2010/main" val="35835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20024-D15C-C809-55C8-5E38DB9CA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33CD6F4-3C1A-9EAD-49C6-06961D4B6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2FB80DF-6C39-6094-3ADC-274590CF7491}"/>
              </a:ext>
            </a:extLst>
          </p:cNvPr>
          <p:cNvSpPr txBox="1"/>
          <p:nvPr/>
        </p:nvSpPr>
        <p:spPr>
          <a:xfrm>
            <a:off x="492255" y="1622910"/>
            <a:ext cx="11207489" cy="421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BR" sz="2700" b="1" dirty="0">
                <a:solidFill>
                  <a:schemeClr val="bg1"/>
                </a:solidFill>
              </a:rPr>
              <a:t>Caminho a Cristo, p. 99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pt-BR" sz="1600" b="1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2600" b="1" u="sng" dirty="0">
                <a:solidFill>
                  <a:schemeClr val="bg1"/>
                </a:solidFill>
                <a:highlight>
                  <a:srgbClr val="F460C1"/>
                </a:highlight>
              </a:rPr>
              <a:t>Não há tempo nem lugar impróprios para erguer a Deus uma prece</a:t>
            </a:r>
            <a:r>
              <a:rPr lang="pt-BR" sz="2600" dirty="0">
                <a:solidFill>
                  <a:schemeClr val="bg1"/>
                </a:solidFill>
              </a:rPr>
              <a:t>. Nada há que nos possa impedir de alçar o coração no espírito de oração sincera. Entre as turbas de transeuntes na rua, em meio de uma transação comercial, podemos elevar a Deus um pedido, rogando a direção divina, como fez Neemias quando apresentou seu pedido perante o rei Artaxerxes. </a:t>
            </a:r>
            <a:r>
              <a:rPr lang="pt-BR" sz="2600" b="1" u="sng" dirty="0">
                <a:solidFill>
                  <a:schemeClr val="bg1"/>
                </a:solidFill>
              </a:rPr>
              <a:t>Onde quer que nos encontremos podemos entreter comunhão íntima com Deus. Devemos ter constantemente aberta a porta do coração, erguendo sempre a Jesus o convite para vir habitar nossa alma, como hóspede celestial</a:t>
            </a:r>
            <a:r>
              <a:rPr lang="pt-BR" sz="2600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936D964-ABCB-B25B-A68E-070736D8B377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Sempre lembrando de orar sem cessar...</a:t>
            </a:r>
          </a:p>
        </p:txBody>
      </p:sp>
    </p:spTree>
    <p:extLst>
      <p:ext uri="{BB962C8B-B14F-4D97-AF65-F5344CB8AC3E}">
        <p14:creationId xmlns:p14="http://schemas.microsoft.com/office/powerpoint/2010/main" val="15294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02AC0-8609-D092-3752-77722DF7B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DF332D9-5AD9-96D8-893C-DFAB4D210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5FA2519-AACC-72CA-A46B-7B155A2ACA4B}"/>
              </a:ext>
            </a:extLst>
          </p:cNvPr>
          <p:cNvSpPr txBox="1"/>
          <p:nvPr/>
        </p:nvSpPr>
        <p:spPr>
          <a:xfrm>
            <a:off x="548640" y="1449489"/>
            <a:ext cx="11190514" cy="23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700" b="1" dirty="0">
                <a:solidFill>
                  <a:schemeClr val="bg1"/>
                </a:solidFill>
              </a:rPr>
              <a:t>Gênesis 5:21-24</a:t>
            </a:r>
          </a:p>
          <a:p>
            <a:pPr algn="just">
              <a:lnSpc>
                <a:spcPct val="90000"/>
              </a:lnSpc>
            </a:pPr>
            <a:r>
              <a:rPr lang="pt-BR" sz="2700" baseline="30000" dirty="0">
                <a:solidFill>
                  <a:schemeClr val="bg1"/>
                </a:solidFill>
              </a:rPr>
              <a:t>21</a:t>
            </a:r>
            <a:r>
              <a:rPr lang="pt-BR" sz="2700" dirty="0">
                <a:solidFill>
                  <a:schemeClr val="bg1"/>
                </a:solidFill>
              </a:rPr>
              <a:t>Enoque viveu sessenta e cinco anos e gerou a </a:t>
            </a:r>
            <a:r>
              <a:rPr lang="pt-BR" sz="2700" dirty="0" err="1">
                <a:solidFill>
                  <a:schemeClr val="bg1"/>
                </a:solidFill>
              </a:rPr>
              <a:t>Metusalém</a:t>
            </a:r>
            <a:r>
              <a:rPr lang="pt-BR" sz="2700" dirty="0">
                <a:solidFill>
                  <a:schemeClr val="bg1"/>
                </a:solidFill>
              </a:rPr>
              <a:t>. 22 Andou Enoque com Deus; e, depois que gerou a </a:t>
            </a:r>
            <a:r>
              <a:rPr lang="pt-BR" sz="2700" dirty="0" err="1">
                <a:solidFill>
                  <a:schemeClr val="bg1"/>
                </a:solidFill>
              </a:rPr>
              <a:t>Metusalém</a:t>
            </a:r>
            <a:r>
              <a:rPr lang="pt-BR" sz="2700" dirty="0">
                <a:solidFill>
                  <a:schemeClr val="bg1"/>
                </a:solidFill>
              </a:rPr>
              <a:t>, viveu trezentos anos; e teve filhos e filhas. </a:t>
            </a:r>
            <a:r>
              <a:rPr lang="pt-BR" sz="2700" baseline="30000" dirty="0">
                <a:solidFill>
                  <a:schemeClr val="bg1"/>
                </a:solidFill>
              </a:rPr>
              <a:t>23</a:t>
            </a:r>
            <a:r>
              <a:rPr lang="pt-BR" sz="2700" dirty="0">
                <a:solidFill>
                  <a:schemeClr val="bg1"/>
                </a:solidFill>
              </a:rPr>
              <a:t>Todos os dias de Enoque foram trezentos e sessenta e cinco anos. </a:t>
            </a:r>
            <a:r>
              <a:rPr lang="pt-BR" sz="2700" b="1" baseline="30000" dirty="0">
                <a:solidFill>
                  <a:schemeClr val="bg1"/>
                </a:solidFill>
              </a:rPr>
              <a:t>24</a:t>
            </a:r>
            <a:r>
              <a:rPr lang="pt-BR" sz="2700" b="1" u="sng" dirty="0">
                <a:solidFill>
                  <a:schemeClr val="bg1"/>
                </a:solidFill>
              </a:rPr>
              <a:t>Andou Enoque com Deus e já não era, porque Deus o tomou para si</a:t>
            </a:r>
            <a:r>
              <a:rPr lang="pt-BR" sz="27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8D20C6-A4C5-CE26-BFFB-0CDCA7605999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Exemplos Bíblicos - Enoque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1B92C44-EA8E-6A95-4E83-087B05FE21F9}"/>
              </a:ext>
            </a:extLst>
          </p:cNvPr>
          <p:cNvSpPr txBox="1"/>
          <p:nvPr/>
        </p:nvSpPr>
        <p:spPr>
          <a:xfrm>
            <a:off x="548640" y="4075123"/>
            <a:ext cx="11190514" cy="19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700" b="1" dirty="0">
                <a:solidFill>
                  <a:schemeClr val="bg1"/>
                </a:solidFill>
              </a:rPr>
              <a:t>Parábolas de Jesus, p. 176</a:t>
            </a:r>
            <a:endParaRPr lang="pt-BR" sz="270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sz="2700" dirty="0">
                <a:solidFill>
                  <a:schemeClr val="bg1"/>
                </a:solidFill>
              </a:rPr>
              <a:t>Almeje cultivar toda graça do caráter para a glória do Mestre. Deveis agradar a Deus em cada aspecto da formação de vosso caráter. Isto podeis fazer, porque Enoque Lhe agradou, embora vivesse num século degenerado. </a:t>
            </a:r>
            <a:r>
              <a:rPr lang="pt-BR" sz="2700" b="1" u="sng" dirty="0">
                <a:solidFill>
                  <a:schemeClr val="bg1"/>
                </a:solidFill>
              </a:rPr>
              <a:t>E há </a:t>
            </a:r>
            <a:r>
              <a:rPr lang="pt-BR" sz="2700" b="1" u="sng" dirty="0" err="1">
                <a:solidFill>
                  <a:schemeClr val="bg1"/>
                </a:solidFill>
              </a:rPr>
              <a:t>Enoques</a:t>
            </a:r>
            <a:r>
              <a:rPr lang="pt-BR" sz="2700" b="1" u="sng" dirty="0">
                <a:solidFill>
                  <a:schemeClr val="bg1"/>
                </a:solidFill>
              </a:rPr>
              <a:t> em nosso tempo</a:t>
            </a:r>
            <a:r>
              <a:rPr lang="pt-BR" sz="27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721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FC26B-380E-D305-F16C-F45B46E42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1D2E0B50-9A40-F287-6147-D3FDF0F19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2F854EE-03BB-A893-27AD-2B4EDEA79893}"/>
              </a:ext>
            </a:extLst>
          </p:cNvPr>
          <p:cNvSpPr txBox="1"/>
          <p:nvPr/>
        </p:nvSpPr>
        <p:spPr>
          <a:xfrm>
            <a:off x="500743" y="1388529"/>
            <a:ext cx="11190514" cy="355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500" b="1" dirty="0">
                <a:solidFill>
                  <a:schemeClr val="bg1"/>
                </a:solidFill>
              </a:rPr>
              <a:t>Êxodo 33:15-23</a:t>
            </a:r>
          </a:p>
          <a:p>
            <a:pPr algn="just">
              <a:lnSpc>
                <a:spcPct val="90000"/>
              </a:lnSpc>
            </a:pPr>
            <a:r>
              <a:rPr lang="pt-BR" sz="2500" baseline="30000" dirty="0">
                <a:solidFill>
                  <a:schemeClr val="bg1"/>
                </a:solidFill>
              </a:rPr>
              <a:t>13</a:t>
            </a:r>
            <a:r>
              <a:rPr lang="pt-BR" sz="2500" dirty="0">
                <a:solidFill>
                  <a:schemeClr val="bg1"/>
                </a:solidFill>
              </a:rPr>
              <a:t>Agora, pois, se achei graça aos teus olhos, </a:t>
            </a:r>
            <a:r>
              <a:rPr lang="pt-BR" sz="2500" b="1" u="sng" dirty="0">
                <a:solidFill>
                  <a:schemeClr val="bg1"/>
                </a:solidFill>
              </a:rPr>
              <a:t>rogo-te que me faças saber neste momento o teu caminho</a:t>
            </a:r>
            <a:r>
              <a:rPr lang="pt-BR" sz="2500" dirty="0">
                <a:solidFill>
                  <a:schemeClr val="bg1"/>
                </a:solidFill>
              </a:rPr>
              <a:t> [...] </a:t>
            </a:r>
            <a:r>
              <a:rPr lang="pt-BR" sz="2500" baseline="30000" dirty="0">
                <a:solidFill>
                  <a:schemeClr val="bg1"/>
                </a:solidFill>
              </a:rPr>
              <a:t>14</a:t>
            </a:r>
            <a:r>
              <a:rPr lang="pt-BR" sz="2500" dirty="0">
                <a:solidFill>
                  <a:schemeClr val="bg1"/>
                </a:solidFill>
              </a:rPr>
              <a:t>Respondeu-lhe: A minha presença irá contigo, e eu te darei descanso. </a:t>
            </a:r>
            <a:r>
              <a:rPr lang="pt-BR" sz="2500" baseline="30000" dirty="0">
                <a:solidFill>
                  <a:schemeClr val="bg1"/>
                </a:solidFill>
              </a:rPr>
              <a:t>15</a:t>
            </a:r>
            <a:r>
              <a:rPr lang="pt-BR" sz="2500" dirty="0">
                <a:solidFill>
                  <a:schemeClr val="bg1"/>
                </a:solidFill>
              </a:rPr>
              <a:t>Então, lhe disse Moisés: </a:t>
            </a:r>
            <a:r>
              <a:rPr lang="pt-BR" sz="2500" b="1" u="sng" dirty="0">
                <a:solidFill>
                  <a:schemeClr val="bg1"/>
                </a:solidFill>
              </a:rPr>
              <a:t>Se a tua presença não vai comigo, não nos faças subir deste lugar</a:t>
            </a:r>
            <a:r>
              <a:rPr lang="pt-BR" sz="2500" dirty="0">
                <a:solidFill>
                  <a:schemeClr val="bg1"/>
                </a:solidFill>
              </a:rPr>
              <a:t>. </a:t>
            </a:r>
            <a:r>
              <a:rPr lang="pt-BR" sz="2500" baseline="30000" dirty="0">
                <a:solidFill>
                  <a:schemeClr val="bg1"/>
                </a:solidFill>
              </a:rPr>
              <a:t>16</a:t>
            </a:r>
            <a:r>
              <a:rPr lang="pt-BR" sz="2500" dirty="0">
                <a:solidFill>
                  <a:schemeClr val="bg1"/>
                </a:solidFill>
              </a:rPr>
              <a:t>Pois como se há de saber que achamos graça aos teus olhos, eu e o teu povo? Não é, porventura, em andares conosco? [...]  </a:t>
            </a:r>
            <a:r>
              <a:rPr lang="pt-BR" sz="2500" baseline="30000" dirty="0">
                <a:solidFill>
                  <a:schemeClr val="bg1"/>
                </a:solidFill>
              </a:rPr>
              <a:t>17</a:t>
            </a:r>
            <a:r>
              <a:rPr lang="pt-BR" sz="2500" dirty="0">
                <a:solidFill>
                  <a:schemeClr val="bg1"/>
                </a:solidFill>
              </a:rPr>
              <a:t>Disse o Senhor a Moisés: Farei também isto que disseste; porque achaste graça aos meus olhos, e eu te conheço pelo teu nome. </a:t>
            </a:r>
            <a:r>
              <a:rPr lang="pt-BR" sz="2500" baseline="30000" dirty="0">
                <a:solidFill>
                  <a:schemeClr val="bg1"/>
                </a:solidFill>
              </a:rPr>
              <a:t>18</a:t>
            </a:r>
            <a:r>
              <a:rPr lang="pt-BR" sz="2500" dirty="0">
                <a:solidFill>
                  <a:schemeClr val="bg1"/>
                </a:solidFill>
              </a:rPr>
              <a:t>Então, ele disse: Rogo-te que me mostres a tua glória. </a:t>
            </a:r>
            <a:r>
              <a:rPr lang="pt-BR" sz="2500" baseline="30000" dirty="0">
                <a:solidFill>
                  <a:schemeClr val="bg1"/>
                </a:solidFill>
              </a:rPr>
              <a:t>19</a:t>
            </a:r>
            <a:r>
              <a:rPr lang="pt-BR" sz="2500" dirty="0">
                <a:solidFill>
                  <a:schemeClr val="bg1"/>
                </a:solidFill>
              </a:rPr>
              <a:t>Respondeu-lhe: </a:t>
            </a:r>
            <a:r>
              <a:rPr lang="pt-BR" sz="2500" b="1" u="sng" dirty="0">
                <a:solidFill>
                  <a:schemeClr val="bg1"/>
                </a:solidFill>
              </a:rPr>
              <a:t>Farei passar toda a minha bondade diante de ti</a:t>
            </a:r>
            <a:r>
              <a:rPr lang="pt-BR" sz="2500" dirty="0">
                <a:solidFill>
                  <a:schemeClr val="bg1"/>
                </a:solidFill>
              </a:rPr>
              <a:t> e te proclamarei o nome do Senhor [...]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3A66FB9-5E1D-DE08-63DE-9BA0D3929B92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Exemplos Bíblicos – Moisés intercede pelo Povo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C7D4B5A-C0EA-4AD5-4D52-7719E436B754}"/>
              </a:ext>
            </a:extLst>
          </p:cNvPr>
          <p:cNvSpPr txBox="1"/>
          <p:nvPr/>
        </p:nvSpPr>
        <p:spPr>
          <a:xfrm>
            <a:off x="500743" y="5032244"/>
            <a:ext cx="11190514" cy="182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500" b="1" dirty="0">
                <a:solidFill>
                  <a:schemeClr val="bg1"/>
                </a:solidFill>
              </a:rPr>
              <a:t>Êxodo 32:32-34</a:t>
            </a:r>
          </a:p>
          <a:p>
            <a:pPr algn="just">
              <a:lnSpc>
                <a:spcPct val="90000"/>
              </a:lnSpc>
            </a:pPr>
            <a:r>
              <a:rPr lang="pt-BR" sz="2500" baseline="30000" dirty="0">
                <a:solidFill>
                  <a:schemeClr val="bg1"/>
                </a:solidFill>
              </a:rPr>
              <a:t>32</a:t>
            </a:r>
            <a:r>
              <a:rPr lang="pt-BR" sz="2500" dirty="0">
                <a:solidFill>
                  <a:schemeClr val="bg1"/>
                </a:solidFill>
              </a:rPr>
              <a:t>Agora, pois, </a:t>
            </a:r>
            <a:r>
              <a:rPr lang="pt-BR" sz="2500" b="1" u="sng" dirty="0">
                <a:solidFill>
                  <a:schemeClr val="bg1"/>
                </a:solidFill>
              </a:rPr>
              <a:t>perdoa-lhe o pecado; ou, se não, risca-me, peço-te, do livro que escreveste</a:t>
            </a:r>
            <a:r>
              <a:rPr lang="pt-BR" sz="2500" dirty="0">
                <a:solidFill>
                  <a:schemeClr val="bg1"/>
                </a:solidFill>
              </a:rPr>
              <a:t>. </a:t>
            </a:r>
            <a:r>
              <a:rPr lang="pt-BR" sz="2500" baseline="30000" dirty="0">
                <a:solidFill>
                  <a:schemeClr val="bg1"/>
                </a:solidFill>
              </a:rPr>
              <a:t>33</a:t>
            </a:r>
            <a:r>
              <a:rPr lang="pt-BR" sz="2500" dirty="0">
                <a:solidFill>
                  <a:schemeClr val="bg1"/>
                </a:solidFill>
              </a:rPr>
              <a:t>Então, disse o Senhor a Moisés: Riscarei do meu livro todo aquele que pecar contra mim. </a:t>
            </a:r>
            <a:r>
              <a:rPr lang="pt-BR" sz="2500" baseline="30000" dirty="0">
                <a:solidFill>
                  <a:schemeClr val="bg1"/>
                </a:solidFill>
              </a:rPr>
              <a:t>34</a:t>
            </a:r>
            <a:r>
              <a:rPr lang="pt-BR" sz="2500" b="1" u="sng" dirty="0">
                <a:solidFill>
                  <a:schemeClr val="bg1"/>
                </a:solidFill>
              </a:rPr>
              <a:t>Vai, pois, agora, e conduze o povo</a:t>
            </a:r>
            <a:r>
              <a:rPr lang="pt-BR" sz="2500" dirty="0">
                <a:solidFill>
                  <a:schemeClr val="bg1"/>
                </a:solidFill>
              </a:rPr>
              <a:t> para onde te disse; eis que o meu Anjo irá adiante de ti...</a:t>
            </a:r>
          </a:p>
        </p:txBody>
      </p:sp>
    </p:spTree>
    <p:extLst>
      <p:ext uri="{BB962C8B-B14F-4D97-AF65-F5344CB8AC3E}">
        <p14:creationId xmlns:p14="http://schemas.microsoft.com/office/powerpoint/2010/main" val="217153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92871-C910-ED8E-0CC8-22F0BCCDE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C5BEE2C1-F240-15B3-9F0A-6AB47F79E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DD9BFA2-C431-AB18-2788-D56662B564E8}"/>
              </a:ext>
            </a:extLst>
          </p:cNvPr>
          <p:cNvSpPr txBox="1"/>
          <p:nvPr/>
        </p:nvSpPr>
        <p:spPr>
          <a:xfrm>
            <a:off x="500743" y="1622910"/>
            <a:ext cx="11190514" cy="117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600" b="1" dirty="0">
                <a:solidFill>
                  <a:schemeClr val="bg1"/>
                </a:solidFill>
              </a:rPr>
              <a:t>Deuteronômio 9:20</a:t>
            </a:r>
          </a:p>
          <a:p>
            <a:pPr algn="just">
              <a:lnSpc>
                <a:spcPct val="90000"/>
              </a:lnSpc>
            </a:pPr>
            <a:r>
              <a:rPr lang="pt-BR" sz="2600" dirty="0">
                <a:solidFill>
                  <a:schemeClr val="bg1"/>
                </a:solidFill>
              </a:rPr>
              <a:t>O Senhor se irou muito contra </a:t>
            </a:r>
            <a:r>
              <a:rPr lang="pt-BR" sz="2600" b="1" u="sng" dirty="0">
                <a:solidFill>
                  <a:schemeClr val="bg1"/>
                </a:solidFill>
                <a:highlight>
                  <a:srgbClr val="3FCAC6"/>
                </a:highlight>
              </a:rPr>
              <a:t>Arão</a:t>
            </a:r>
            <a:r>
              <a:rPr lang="pt-BR" sz="2600" dirty="0">
                <a:solidFill>
                  <a:schemeClr val="bg1"/>
                </a:solidFill>
              </a:rPr>
              <a:t> para o destruir; mas também </a:t>
            </a:r>
            <a:r>
              <a:rPr lang="pt-BR" sz="2600" b="1" u="sng" dirty="0">
                <a:solidFill>
                  <a:schemeClr val="bg1"/>
                </a:solidFill>
              </a:rPr>
              <a:t>orei por Arão</a:t>
            </a:r>
            <a:r>
              <a:rPr lang="pt-BR" sz="2600" dirty="0">
                <a:solidFill>
                  <a:schemeClr val="bg1"/>
                </a:solidFill>
              </a:rPr>
              <a:t> ao mesmo tempo.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49FEBAA-B2E0-CADB-87F8-4A879765D1C2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Exemplos Bíblicos – Moisés intercede pela Família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432556-AD1F-A633-1B9D-B197ACA2101C}"/>
              </a:ext>
            </a:extLst>
          </p:cNvPr>
          <p:cNvSpPr txBox="1"/>
          <p:nvPr/>
        </p:nvSpPr>
        <p:spPr>
          <a:xfrm>
            <a:off x="500743" y="3142340"/>
            <a:ext cx="11190514" cy="296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600" b="1" dirty="0">
                <a:solidFill>
                  <a:schemeClr val="bg1"/>
                </a:solidFill>
              </a:rPr>
              <a:t>Números 12:13</a:t>
            </a:r>
          </a:p>
          <a:p>
            <a:pPr algn="just">
              <a:lnSpc>
                <a:spcPct val="90000"/>
              </a:lnSpc>
            </a:pPr>
            <a:r>
              <a:rPr lang="pt-BR" sz="2600" baseline="30000" dirty="0">
                <a:solidFill>
                  <a:schemeClr val="bg1"/>
                </a:solidFill>
              </a:rPr>
              <a:t>9</a:t>
            </a:r>
            <a:r>
              <a:rPr lang="pt-BR" sz="2600" dirty="0">
                <a:solidFill>
                  <a:schemeClr val="bg1"/>
                </a:solidFill>
              </a:rPr>
              <a:t>E a ira do Senhor contra eles se acendeu; e retirou-se. </a:t>
            </a:r>
            <a:r>
              <a:rPr lang="pt-BR" sz="2600" baseline="30000" dirty="0">
                <a:solidFill>
                  <a:schemeClr val="bg1"/>
                </a:solidFill>
              </a:rPr>
              <a:t>10</a:t>
            </a:r>
            <a:r>
              <a:rPr lang="pt-BR" sz="2600" dirty="0">
                <a:solidFill>
                  <a:schemeClr val="bg1"/>
                </a:solidFill>
              </a:rPr>
              <a:t>A nuvem afastou-se de sobre a tenda; e eis que </a:t>
            </a:r>
            <a:r>
              <a:rPr lang="pt-BR" sz="2600" b="1" u="sng" dirty="0" err="1">
                <a:solidFill>
                  <a:schemeClr val="bg1"/>
                </a:solidFill>
                <a:highlight>
                  <a:srgbClr val="F460C1"/>
                </a:highlight>
              </a:rPr>
              <a:t>Miriã</a:t>
            </a:r>
            <a:r>
              <a:rPr lang="pt-BR" sz="2600" dirty="0">
                <a:solidFill>
                  <a:schemeClr val="bg1"/>
                </a:solidFill>
              </a:rPr>
              <a:t> achou-se leprosa, branca como neve; e olhou Arão para </a:t>
            </a:r>
            <a:r>
              <a:rPr lang="pt-BR" sz="2600" dirty="0" err="1">
                <a:solidFill>
                  <a:schemeClr val="bg1"/>
                </a:solidFill>
              </a:rPr>
              <a:t>Miriã</a:t>
            </a:r>
            <a:r>
              <a:rPr lang="pt-BR" sz="2600" dirty="0">
                <a:solidFill>
                  <a:schemeClr val="bg1"/>
                </a:solidFill>
              </a:rPr>
              <a:t>, e eis que estava leprosa. </a:t>
            </a:r>
            <a:r>
              <a:rPr lang="pt-BR" sz="2600" baseline="30000" dirty="0">
                <a:solidFill>
                  <a:schemeClr val="bg1"/>
                </a:solidFill>
              </a:rPr>
              <a:t>11</a:t>
            </a:r>
            <a:r>
              <a:rPr lang="pt-BR" sz="2600" dirty="0">
                <a:solidFill>
                  <a:schemeClr val="bg1"/>
                </a:solidFill>
              </a:rPr>
              <a:t>Então, disse Arão a Moisés: Ai! Senhor meu, não ponhas, te rogo, sobre nós este pecado, pois loucamente procedemos e pecamos. </a:t>
            </a:r>
            <a:r>
              <a:rPr lang="pt-BR" sz="2600" baseline="30000" dirty="0">
                <a:solidFill>
                  <a:schemeClr val="bg1"/>
                </a:solidFill>
              </a:rPr>
              <a:t>12</a:t>
            </a:r>
            <a:r>
              <a:rPr lang="pt-BR" sz="2600" dirty="0">
                <a:solidFill>
                  <a:schemeClr val="bg1"/>
                </a:solidFill>
              </a:rPr>
              <a:t>Ora, não seja ela como um aborto, que, saindo do ventre de sua mãe, tenha metade de sua carne já consumida. </a:t>
            </a:r>
            <a:r>
              <a:rPr lang="pt-BR" sz="2600" baseline="30000" dirty="0">
                <a:solidFill>
                  <a:schemeClr val="bg1"/>
                </a:solidFill>
              </a:rPr>
              <a:t>13</a:t>
            </a:r>
            <a:r>
              <a:rPr lang="pt-BR" sz="2600" dirty="0">
                <a:solidFill>
                  <a:schemeClr val="bg1"/>
                </a:solidFill>
              </a:rPr>
              <a:t>Moisés clamou ao Senhor, dizendo: </a:t>
            </a:r>
            <a:r>
              <a:rPr lang="pt-BR" sz="2600" b="1" u="sng" dirty="0">
                <a:solidFill>
                  <a:schemeClr val="bg1"/>
                </a:solidFill>
              </a:rPr>
              <a:t>Ó Deus, rogo-te que a cures</a:t>
            </a:r>
            <a:r>
              <a:rPr lang="pt-BR" sz="2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5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53CC7-025E-54D2-2D88-ABA145B71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68CA1CE-87AD-72D5-A302-2759EC9F9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CF2854C-4832-95BC-A434-951972C02C3A}"/>
              </a:ext>
            </a:extLst>
          </p:cNvPr>
          <p:cNvSpPr txBox="1"/>
          <p:nvPr/>
        </p:nvSpPr>
        <p:spPr>
          <a:xfrm>
            <a:off x="500743" y="1622910"/>
            <a:ext cx="11190514" cy="3681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800" b="1" dirty="0">
                <a:solidFill>
                  <a:schemeClr val="bg1"/>
                </a:solidFill>
              </a:rPr>
              <a:t>Parábolas de Jesus, p. 80</a:t>
            </a:r>
          </a:p>
          <a:p>
            <a:pPr algn="just">
              <a:lnSpc>
                <a:spcPct val="120000"/>
              </a:lnSpc>
            </a:pPr>
            <a:endParaRPr lang="pt-BR" sz="2800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pt-BR" sz="2800" dirty="0">
                <a:solidFill>
                  <a:schemeClr val="bg1"/>
                </a:solidFill>
              </a:rPr>
              <a:t>“Senhor, toma meu coração; pois não o posso dar. É Tua propriedade. Conserva-o puro; pois não posso conservá-lo para Ti. Salva-me a despeito de mim mesmo, tão fraco e tão dessemelhante de Cristo. Molda-me, forma-me e eleva-me a uma atmosfera pura e santa, onde a rica corrente de Teu amor possa fluir por minha alma.”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1C2BFA7-F703-1338-2947-CFFEA48ECA9A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Nossa Entrega Diária... Faça essa Oração.</a:t>
            </a:r>
          </a:p>
        </p:txBody>
      </p:sp>
    </p:spTree>
    <p:extLst>
      <p:ext uri="{BB962C8B-B14F-4D97-AF65-F5344CB8AC3E}">
        <p14:creationId xmlns:p14="http://schemas.microsoft.com/office/powerpoint/2010/main" val="38300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323A3-E964-013E-004F-72773BE56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636676C-7404-7A02-9F54-954DD0683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33F5A7F-C873-B1AA-2F87-014715EF6B05}"/>
              </a:ext>
            </a:extLst>
          </p:cNvPr>
          <p:cNvSpPr txBox="1"/>
          <p:nvPr/>
        </p:nvSpPr>
        <p:spPr>
          <a:xfrm>
            <a:off x="619659" y="1542473"/>
            <a:ext cx="5091591" cy="117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600" b="1" dirty="0">
                <a:solidFill>
                  <a:schemeClr val="bg1"/>
                </a:solidFill>
              </a:rPr>
              <a:t>1 Tessalonicenses 5:17-18</a:t>
            </a:r>
          </a:p>
          <a:p>
            <a:pPr algn="just">
              <a:lnSpc>
                <a:spcPct val="90000"/>
              </a:lnSpc>
            </a:pPr>
            <a:r>
              <a:rPr lang="pt-BR" sz="2600" baseline="30000" dirty="0">
                <a:solidFill>
                  <a:schemeClr val="bg1"/>
                </a:solidFill>
              </a:rPr>
              <a:t>17</a:t>
            </a:r>
            <a:r>
              <a:rPr lang="pt-BR" sz="2600" dirty="0">
                <a:solidFill>
                  <a:schemeClr val="bg1"/>
                </a:solidFill>
              </a:rPr>
              <a:t>Orai </a:t>
            </a:r>
            <a:r>
              <a:rPr lang="pt-BR" sz="2600" b="1" u="sng" dirty="0">
                <a:solidFill>
                  <a:schemeClr val="bg1"/>
                </a:solidFill>
              </a:rPr>
              <a:t>sem cessar</a:t>
            </a:r>
            <a:r>
              <a:rPr lang="pt-BR" sz="2600" dirty="0">
                <a:solidFill>
                  <a:schemeClr val="bg1"/>
                </a:solidFill>
              </a:rPr>
              <a:t>. </a:t>
            </a:r>
            <a:r>
              <a:rPr lang="pt-BR" sz="2600" baseline="30000" dirty="0">
                <a:solidFill>
                  <a:schemeClr val="bg1"/>
                </a:solidFill>
              </a:rPr>
              <a:t>18</a:t>
            </a:r>
            <a:r>
              <a:rPr lang="pt-BR" sz="2600" dirty="0">
                <a:solidFill>
                  <a:schemeClr val="bg1"/>
                </a:solidFill>
              </a:rPr>
              <a:t>Em tudo, dai graças.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FE25D5-CA1F-ACE0-7C84-9C1FF7C6DE36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A Postura na Oração – Bíblia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6B9922D-15AC-CD38-9D1D-448B633CBD5B}"/>
              </a:ext>
            </a:extLst>
          </p:cNvPr>
          <p:cNvSpPr txBox="1"/>
          <p:nvPr/>
        </p:nvSpPr>
        <p:spPr>
          <a:xfrm>
            <a:off x="6330911" y="1539274"/>
            <a:ext cx="5091591" cy="153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600" b="1" dirty="0">
                <a:solidFill>
                  <a:schemeClr val="bg1"/>
                </a:solidFill>
              </a:rPr>
              <a:t>Salmos 95:6</a:t>
            </a:r>
          </a:p>
          <a:p>
            <a:pPr algn="just">
              <a:lnSpc>
                <a:spcPct val="90000"/>
              </a:lnSpc>
            </a:pPr>
            <a:r>
              <a:rPr lang="pt-BR" sz="2600" baseline="30000" dirty="0">
                <a:solidFill>
                  <a:schemeClr val="bg1"/>
                </a:solidFill>
              </a:rPr>
              <a:t>6</a:t>
            </a:r>
            <a:r>
              <a:rPr lang="pt-BR" sz="2600" dirty="0">
                <a:solidFill>
                  <a:schemeClr val="bg1"/>
                </a:solidFill>
              </a:rPr>
              <a:t>Vinde, adoremos </a:t>
            </a:r>
            <a:r>
              <a:rPr lang="pt-BR" sz="2600" b="1" u="sng" dirty="0">
                <a:solidFill>
                  <a:schemeClr val="bg1"/>
                </a:solidFill>
              </a:rPr>
              <a:t>e prostremo-nos; ajoelhemos</a:t>
            </a:r>
            <a:r>
              <a:rPr lang="pt-BR" sz="2600" dirty="0">
                <a:solidFill>
                  <a:schemeClr val="bg1"/>
                </a:solidFill>
              </a:rPr>
              <a:t> diante do Senhor, que nos criou.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792401-07FE-9045-0C7F-90354A54196A}"/>
              </a:ext>
            </a:extLst>
          </p:cNvPr>
          <p:cNvSpPr txBox="1">
            <a:spLocks/>
          </p:cNvSpPr>
          <p:nvPr/>
        </p:nvSpPr>
        <p:spPr>
          <a:xfrm>
            <a:off x="6330911" y="3339060"/>
            <a:ext cx="5091591" cy="153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600" b="1" dirty="0">
                <a:solidFill>
                  <a:schemeClr val="bg1"/>
                </a:solidFill>
              </a:rPr>
              <a:t>Salmos 99:5</a:t>
            </a:r>
          </a:p>
          <a:p>
            <a:pPr algn="just">
              <a:lnSpc>
                <a:spcPct val="90000"/>
              </a:lnSpc>
            </a:pPr>
            <a:r>
              <a:rPr lang="pt-BR" sz="2600" baseline="30000" dirty="0">
                <a:solidFill>
                  <a:schemeClr val="bg1"/>
                </a:solidFill>
              </a:rPr>
              <a:t>5</a:t>
            </a:r>
            <a:r>
              <a:rPr lang="pt-BR" sz="2600" dirty="0">
                <a:solidFill>
                  <a:schemeClr val="bg1"/>
                </a:solidFill>
              </a:rPr>
              <a:t>Exaltai ao Senhor, nosso Deus, e </a:t>
            </a:r>
            <a:r>
              <a:rPr lang="pt-BR" sz="2600" b="1" u="sng" dirty="0">
                <a:solidFill>
                  <a:schemeClr val="bg1"/>
                </a:solidFill>
              </a:rPr>
              <a:t>prostrai-vos</a:t>
            </a:r>
            <a:r>
              <a:rPr lang="pt-BR" sz="2600" dirty="0">
                <a:solidFill>
                  <a:schemeClr val="bg1"/>
                </a:solidFill>
              </a:rPr>
              <a:t> ante o escabelo de Seus pés, porque Ele é santo.</a:t>
            </a:r>
            <a:endParaRPr lang="pt-BR" sz="2600" baseline="300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0F85F8-1038-86DA-1D05-626F1C62C180}"/>
              </a:ext>
            </a:extLst>
          </p:cNvPr>
          <p:cNvSpPr txBox="1"/>
          <p:nvPr/>
        </p:nvSpPr>
        <p:spPr>
          <a:xfrm>
            <a:off x="6330911" y="5155920"/>
            <a:ext cx="5091591" cy="17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600" b="1" dirty="0">
                <a:solidFill>
                  <a:schemeClr val="bg1"/>
                </a:solidFill>
              </a:rPr>
              <a:t>Filipenses 2:10</a:t>
            </a:r>
            <a:endParaRPr lang="pt-BR" sz="260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sz="2600" baseline="30000" dirty="0">
                <a:solidFill>
                  <a:schemeClr val="bg1"/>
                </a:solidFill>
              </a:rPr>
              <a:t>10</a:t>
            </a:r>
            <a:r>
              <a:rPr lang="pt-BR" sz="2600" dirty="0">
                <a:solidFill>
                  <a:schemeClr val="bg1"/>
                </a:solidFill>
              </a:rPr>
              <a:t>para que </a:t>
            </a:r>
            <a:r>
              <a:rPr lang="pt-BR" sz="2600" b="1" u="sng" dirty="0">
                <a:solidFill>
                  <a:schemeClr val="bg1"/>
                </a:solidFill>
              </a:rPr>
              <a:t>ao nome de Jesus se dobre todo joelho</a:t>
            </a:r>
            <a:r>
              <a:rPr lang="pt-BR" sz="2600" dirty="0">
                <a:solidFill>
                  <a:schemeClr val="bg1"/>
                </a:solidFill>
              </a:rPr>
              <a:t>, nos céus, na terra e debaixo da terra,</a:t>
            </a:r>
          </a:p>
          <a:p>
            <a:pPr algn="just"/>
            <a:endParaRPr lang="pt-BR" sz="2600" baseline="30000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267644C-F1FA-B556-BAEF-A7E77840D1BA}"/>
              </a:ext>
            </a:extLst>
          </p:cNvPr>
          <p:cNvSpPr txBox="1"/>
          <p:nvPr/>
        </p:nvSpPr>
        <p:spPr>
          <a:xfrm>
            <a:off x="619656" y="3017452"/>
            <a:ext cx="5091591" cy="153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600" b="1" dirty="0">
                <a:solidFill>
                  <a:schemeClr val="bg1"/>
                </a:solidFill>
              </a:rPr>
              <a:t>Lucas 18:1</a:t>
            </a:r>
          </a:p>
          <a:p>
            <a:pPr>
              <a:lnSpc>
                <a:spcPct val="90000"/>
              </a:lnSpc>
            </a:pPr>
            <a:r>
              <a:rPr lang="pt-BR" sz="2600" b="1" baseline="30000" dirty="0">
                <a:solidFill>
                  <a:schemeClr val="bg1"/>
                </a:solidFill>
                <a:latin typeface="Helvetica" pitchFamily="2" charset="0"/>
              </a:rPr>
              <a:t>1</a:t>
            </a:r>
            <a:r>
              <a:rPr lang="pt-BR" sz="2600" dirty="0">
                <a:solidFill>
                  <a:schemeClr val="bg1"/>
                </a:solidFill>
                <a:effectLst/>
                <a:latin typeface="Helvetica" pitchFamily="2" charset="0"/>
              </a:rPr>
              <a:t>Disse-lhes Jesus uma parábola sobre o dever de </a:t>
            </a:r>
            <a:r>
              <a:rPr lang="pt-BR" sz="2600" b="1" u="sng" dirty="0">
                <a:solidFill>
                  <a:schemeClr val="bg1"/>
                </a:solidFill>
                <a:effectLst/>
                <a:latin typeface="Helvetica" pitchFamily="2" charset="0"/>
              </a:rPr>
              <a:t>orar sempre</a:t>
            </a:r>
            <a:r>
              <a:rPr lang="pt-BR" sz="2600" dirty="0">
                <a:solidFill>
                  <a:schemeClr val="bg1"/>
                </a:solidFill>
                <a:effectLst/>
                <a:latin typeface="Helvetica" pitchFamily="2" charset="0"/>
              </a:rPr>
              <a:t> e nunca esmorecer:</a:t>
            </a:r>
            <a:endParaRPr lang="pt-BR" sz="26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D0FB5B5-A4EC-2313-088F-5FB9062F4DE5}"/>
              </a:ext>
            </a:extLst>
          </p:cNvPr>
          <p:cNvSpPr txBox="1"/>
          <p:nvPr/>
        </p:nvSpPr>
        <p:spPr>
          <a:xfrm>
            <a:off x="619657" y="4858132"/>
            <a:ext cx="5241433" cy="189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600" b="1" dirty="0">
                <a:solidFill>
                  <a:schemeClr val="bg1"/>
                </a:solidFill>
                <a:latin typeface="Aptos" panose="020B0004020202020204" pitchFamily="34" charset="0"/>
              </a:rPr>
              <a:t>Efésios 6:18</a:t>
            </a:r>
          </a:p>
          <a:p>
            <a:pPr>
              <a:lnSpc>
                <a:spcPct val="90000"/>
              </a:lnSpc>
            </a:pPr>
            <a:r>
              <a:rPr lang="pt-BR" sz="260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com toda oração e súplica, </a:t>
            </a:r>
            <a:r>
              <a:rPr lang="pt-BR" sz="2600" b="1" u="sng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orando em todo tempo no Espírito </a:t>
            </a:r>
            <a:r>
              <a:rPr lang="pt-BR" sz="260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e para isto vigiando com toda perseverança e súplica</a:t>
            </a:r>
          </a:p>
        </p:txBody>
      </p:sp>
    </p:spTree>
    <p:extLst>
      <p:ext uri="{BB962C8B-B14F-4D97-AF65-F5344CB8AC3E}">
        <p14:creationId xmlns:p14="http://schemas.microsoft.com/office/powerpoint/2010/main" val="25793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F172B-9828-D46A-780E-2C3C3E6BF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91F1E38A-4D74-96A2-459D-C8576CE2D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89AFE62-AD3E-17E7-1463-94484182D937}"/>
              </a:ext>
            </a:extLst>
          </p:cNvPr>
          <p:cNvSpPr txBox="1"/>
          <p:nvPr/>
        </p:nvSpPr>
        <p:spPr>
          <a:xfrm>
            <a:off x="619659" y="1542473"/>
            <a:ext cx="5241436" cy="490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pt-BR" sz="2800" b="1" dirty="0">
                <a:solidFill>
                  <a:schemeClr val="bg1"/>
                </a:solidFill>
              </a:rPr>
              <a:t>Ciência do Bom Ver, p. 510</a:t>
            </a:r>
          </a:p>
          <a:p>
            <a:pPr algn="just">
              <a:lnSpc>
                <a:spcPct val="90000"/>
              </a:lnSpc>
            </a:pPr>
            <a:r>
              <a:rPr lang="pt-BR" sz="2800" b="1" u="sng" dirty="0">
                <a:solidFill>
                  <a:schemeClr val="bg1"/>
                </a:solidFill>
              </a:rPr>
              <a:t>Para orar não é necessário que estejais sempre prostrados de joelhos</a:t>
            </a:r>
            <a:r>
              <a:rPr lang="pt-BR" sz="2800" dirty="0">
                <a:solidFill>
                  <a:schemeClr val="bg1"/>
                </a:solidFill>
              </a:rPr>
              <a:t>. Cultivai o hábito de falar com o Salvador quando sós, quando estais caminhando e quando ocupados com os trabalhos diários. Que vosso coração se eleve de contínuo, em silêncio, pedindo auxílio, luz, força, conhecimento. Que cada respiração seja uma oração.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F3DBAA5-58CB-DEC7-1157-659C494D1467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A Postura na Oração – Espírito de Profecia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014371-11D8-B800-C8FD-C99177B62582}"/>
              </a:ext>
            </a:extLst>
          </p:cNvPr>
          <p:cNvSpPr txBox="1"/>
          <p:nvPr/>
        </p:nvSpPr>
        <p:spPr>
          <a:xfrm>
            <a:off x="6330908" y="1542473"/>
            <a:ext cx="5241436" cy="5290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pt-BR" sz="2800" b="1" spc="-60" dirty="0">
                <a:solidFill>
                  <a:schemeClr val="bg1"/>
                </a:solidFill>
              </a:rPr>
              <a:t>Mensagens Escolhidas 2, p. 312</a:t>
            </a:r>
          </a:p>
          <a:p>
            <a:pPr algn="just">
              <a:lnSpc>
                <a:spcPct val="90000"/>
              </a:lnSpc>
            </a:pPr>
            <a:r>
              <a:rPr lang="pt-BR" sz="2800" b="1" u="sng" dirty="0">
                <a:solidFill>
                  <a:schemeClr val="bg1"/>
                </a:solidFill>
              </a:rPr>
              <a:t>Quando em oração a Deus a posição indicada é prostrado de joelhos</a:t>
            </a:r>
            <a:r>
              <a:rPr lang="pt-BR" sz="2800" dirty="0">
                <a:solidFill>
                  <a:schemeClr val="bg1"/>
                </a:solidFill>
              </a:rPr>
              <a:t>. [...] Tanto no culto público como no particular é nosso dever prostrar-nos de joelhos diante de Deus quando Lhe dirigimos nossas petições. Este procedimento mostra nossa dependência de Deus.</a:t>
            </a:r>
            <a:br>
              <a:rPr lang="pt-BR" sz="280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</a:pPr>
            <a:br>
              <a:rPr lang="pt-BR" sz="280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323A3-E964-013E-004F-72773BE56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636676C-7404-7A02-9F54-954DD0683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33F5A7F-C873-B1AA-2F87-014715EF6B05}"/>
              </a:ext>
            </a:extLst>
          </p:cNvPr>
          <p:cNvSpPr txBox="1"/>
          <p:nvPr/>
        </p:nvSpPr>
        <p:spPr>
          <a:xfrm>
            <a:off x="608228" y="1674571"/>
            <a:ext cx="10383621" cy="4509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3600" b="1" dirty="0">
                <a:solidFill>
                  <a:schemeClr val="bg1"/>
                </a:solidFill>
              </a:rPr>
              <a:t>BENÇÃO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endParaRPr lang="pt-BR" sz="3600" b="1" dirty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endParaRPr lang="pt-BR" sz="3200" b="1" dirty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3600" b="1" dirty="0">
                <a:solidFill>
                  <a:schemeClr val="bg1"/>
                </a:solidFill>
              </a:rPr>
              <a:t>ORAÇÃO</a:t>
            </a:r>
          </a:p>
          <a:p>
            <a:pPr marL="571500" indent="-571500"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endParaRPr lang="pt-BR" sz="3600" b="1" dirty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endParaRPr lang="pt-BR" sz="2800" b="1" dirty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3600" b="1" dirty="0">
                <a:solidFill>
                  <a:schemeClr val="bg1"/>
                </a:solidFill>
              </a:rPr>
              <a:t>DAR GRAÇAS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FE25D5-CA1F-ACE0-7C84-9C1FF7C6DE36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Distinções Importantes (tipos de oração)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E42CB77-B29A-39E6-C401-4B05B2A4B4CF}"/>
              </a:ext>
            </a:extLst>
          </p:cNvPr>
          <p:cNvSpPr txBox="1"/>
          <p:nvPr/>
        </p:nvSpPr>
        <p:spPr>
          <a:xfrm>
            <a:off x="1200151" y="2148450"/>
            <a:ext cx="49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Deus falando ao homem</a:t>
            </a:r>
          </a:p>
          <a:p>
            <a:r>
              <a:rPr lang="pt-BR" sz="2000" dirty="0">
                <a:solidFill>
                  <a:schemeClr val="bg1"/>
                </a:solidFill>
              </a:rPr>
              <a:t>Pronunciamento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C91E5B4-6057-FA17-C91D-5D68C51BF5F1}"/>
              </a:ext>
            </a:extLst>
          </p:cNvPr>
          <p:cNvSpPr txBox="1"/>
          <p:nvPr/>
        </p:nvSpPr>
        <p:spPr>
          <a:xfrm>
            <a:off x="1200151" y="4011733"/>
            <a:ext cx="49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Homem falando a Deus</a:t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Oração em sentido estrito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67E0DA3-A327-7DBA-79CF-7F471FAE8C89}"/>
              </a:ext>
            </a:extLst>
          </p:cNvPr>
          <p:cNvSpPr txBox="1"/>
          <p:nvPr/>
        </p:nvSpPr>
        <p:spPr>
          <a:xfrm>
            <a:off x="1200151" y="5807633"/>
            <a:ext cx="5154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Exaltar o nome de Deus e expressar gratidão</a:t>
            </a:r>
          </a:p>
          <a:p>
            <a:r>
              <a:rPr lang="pt-BR" sz="2000" dirty="0">
                <a:solidFill>
                  <a:schemeClr val="bg1"/>
                </a:solidFill>
              </a:rPr>
              <a:t>Antes do alimento ou cantando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BD8CD87-45E9-2AF5-7A50-DC24B03173B3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3416300" y="2936101"/>
            <a:ext cx="2756652" cy="83580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AE8DF812-0850-6E5C-030E-0E52F7D4D7C5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416300" y="3819924"/>
            <a:ext cx="2756652" cy="99385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94FB92E-1EA5-8C0C-03BC-AC9EA9B2CC1F}"/>
              </a:ext>
            </a:extLst>
          </p:cNvPr>
          <p:cNvSpPr txBox="1"/>
          <p:nvPr/>
        </p:nvSpPr>
        <p:spPr>
          <a:xfrm>
            <a:off x="6172952" y="2428269"/>
            <a:ext cx="2438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- PÚBLICA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- AUDÍVEL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- CULTO EM GERAL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D242E68-8193-1EDF-44DE-047E7D40D6E3}"/>
              </a:ext>
            </a:extLst>
          </p:cNvPr>
          <p:cNvSpPr txBox="1"/>
          <p:nvPr/>
        </p:nvSpPr>
        <p:spPr>
          <a:xfrm>
            <a:off x="6172952" y="4305947"/>
            <a:ext cx="2969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- PARTICULAR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- SILENCIOSA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- EM QUALQUER LUGAR</a:t>
            </a:r>
          </a:p>
        </p:txBody>
      </p:sp>
      <p:pic>
        <p:nvPicPr>
          <p:cNvPr id="28" name="Imagem 27" descr="Logotipo&#10;&#10;O conteúdo gerado por IA pode estar incorreto.">
            <a:extLst>
              <a:ext uri="{FF2B5EF4-FFF2-40B4-BE49-F238E27FC236}">
                <a16:creationId xmlns:a16="http://schemas.microsoft.com/office/drawing/2014/main" id="{5077BE4F-1B92-847A-75E0-17ED66ADD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147" y="3733490"/>
            <a:ext cx="1015663" cy="1015663"/>
          </a:xfrm>
          <a:prstGeom prst="rect">
            <a:avLst/>
          </a:prstGeom>
        </p:spPr>
      </p:pic>
      <p:pic>
        <p:nvPicPr>
          <p:cNvPr id="33" name="Imagem 32" descr="Ícone&#10;&#10;O conteúdo gerado por IA pode estar incorreto.">
            <a:extLst>
              <a:ext uri="{FF2B5EF4-FFF2-40B4-BE49-F238E27FC236}">
                <a16:creationId xmlns:a16="http://schemas.microsoft.com/office/drawing/2014/main" id="{AD92A1D3-B157-D04E-0720-6C3EE1EA3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447" y="4425710"/>
            <a:ext cx="1297524" cy="1297524"/>
          </a:xfrm>
          <a:prstGeom prst="rect">
            <a:avLst/>
          </a:prstGeom>
        </p:spPr>
      </p:pic>
      <p:pic>
        <p:nvPicPr>
          <p:cNvPr id="35" name="Imagem 34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B9C9537F-92C6-1501-BED9-8207145F5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488" y="2140698"/>
            <a:ext cx="1217009" cy="1217009"/>
          </a:xfrm>
          <a:prstGeom prst="rect">
            <a:avLst/>
          </a:prstGeom>
        </p:spPr>
      </p:pic>
      <p:pic>
        <p:nvPicPr>
          <p:cNvPr id="37" name="Imagem 36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48DA6648-E123-67FB-5F85-35D321F6FC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2316" y="2177353"/>
            <a:ext cx="1217009" cy="1217009"/>
          </a:xfrm>
          <a:prstGeom prst="rect">
            <a:avLst/>
          </a:prstGeom>
        </p:spPr>
      </p:pic>
      <p:pic>
        <p:nvPicPr>
          <p:cNvPr id="43" name="Imagem 42" descr="Desenho de pessoa com a mão&#10;&#10;O conteúdo gerado por IA pode estar incorreto.">
            <a:extLst>
              <a:ext uri="{FF2B5EF4-FFF2-40B4-BE49-F238E27FC236}">
                <a16:creationId xmlns:a16="http://schemas.microsoft.com/office/drawing/2014/main" id="{8EBF684D-E8C5-F182-5B67-2B3B0199BC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5580" y="5855651"/>
            <a:ext cx="763020" cy="763020"/>
          </a:xfrm>
          <a:prstGeom prst="rect">
            <a:avLst/>
          </a:prstGeom>
        </p:spPr>
      </p:pic>
      <p:pic>
        <p:nvPicPr>
          <p:cNvPr id="45" name="Imagem 44" descr="Ícone&#10;&#10;O conteúdo gerado por IA pode estar incorreto.">
            <a:extLst>
              <a:ext uri="{FF2B5EF4-FFF2-40B4-BE49-F238E27FC236}">
                <a16:creationId xmlns:a16="http://schemas.microsoft.com/office/drawing/2014/main" id="{48BCAD83-0B13-C8BB-B984-3C72DE6A3F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0747" y="2310811"/>
            <a:ext cx="1334227" cy="1334227"/>
          </a:xfrm>
          <a:prstGeom prst="rect">
            <a:avLst/>
          </a:prstGeom>
        </p:spPr>
      </p:pic>
      <p:pic>
        <p:nvPicPr>
          <p:cNvPr id="47" name="Imagem 46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91C9B9B9-F438-AE47-815B-28B21785DF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1444" y="3856809"/>
            <a:ext cx="801896" cy="801896"/>
          </a:xfrm>
          <a:prstGeom prst="rect">
            <a:avLst/>
          </a:prstGeom>
        </p:spPr>
      </p:pic>
      <p:pic>
        <p:nvPicPr>
          <p:cNvPr id="55" name="Imagem 54" descr="Desenho de pessoa com a mão&#10;&#10;O conteúdo gerado por IA pode estar incorreto.">
            <a:extLst>
              <a:ext uri="{FF2B5EF4-FFF2-40B4-BE49-F238E27FC236}">
                <a16:creationId xmlns:a16="http://schemas.microsoft.com/office/drawing/2014/main" id="{67371A5D-14A0-634D-9B92-89D5EB8028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4435" y="1483733"/>
            <a:ext cx="1621397" cy="1621397"/>
          </a:xfrm>
          <a:prstGeom prst="rect">
            <a:avLst/>
          </a:prstGeom>
        </p:spPr>
      </p:pic>
      <p:pic>
        <p:nvPicPr>
          <p:cNvPr id="57" name="Imagem 56" descr="Imagem em preto e branco de homem de bicicleta&#10;&#10;O conteúdo gerado por IA pode estar incorreto.">
            <a:extLst>
              <a:ext uri="{FF2B5EF4-FFF2-40B4-BE49-F238E27FC236}">
                <a16:creationId xmlns:a16="http://schemas.microsoft.com/office/drawing/2014/main" id="{427E746E-21C5-A53D-6CFA-16A11A9F51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41846" y="4547189"/>
            <a:ext cx="1054565" cy="1054565"/>
          </a:xfrm>
          <a:prstGeom prst="rect">
            <a:avLst/>
          </a:prstGeom>
        </p:spPr>
      </p:pic>
      <p:pic>
        <p:nvPicPr>
          <p:cNvPr id="59" name="Imagem 58" descr="Ícone&#10;&#10;O conteúdo gerado por IA pode estar incorreto.">
            <a:extLst>
              <a:ext uri="{FF2B5EF4-FFF2-40B4-BE49-F238E27FC236}">
                <a16:creationId xmlns:a16="http://schemas.microsoft.com/office/drawing/2014/main" id="{6B89076F-9958-B0F2-5719-0C760DCEB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0067" y="5839156"/>
            <a:ext cx="1123986" cy="1123986"/>
          </a:xfrm>
          <a:prstGeom prst="rect">
            <a:avLst/>
          </a:prstGeom>
        </p:spPr>
      </p:pic>
      <p:pic>
        <p:nvPicPr>
          <p:cNvPr id="69" name="Imagem 68" descr="Silhueta de pessoa em fundo branco&#10;&#10;O conteúdo gerado por IA pode estar incorreto.">
            <a:extLst>
              <a:ext uri="{FF2B5EF4-FFF2-40B4-BE49-F238E27FC236}">
                <a16:creationId xmlns:a16="http://schemas.microsoft.com/office/drawing/2014/main" id="{8A013D57-8E35-47DE-2946-811E16E376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09567" y="5731754"/>
            <a:ext cx="1060604" cy="1060604"/>
          </a:xfrm>
          <a:prstGeom prst="rect">
            <a:avLst/>
          </a:prstGeom>
        </p:spPr>
      </p:pic>
      <p:pic>
        <p:nvPicPr>
          <p:cNvPr id="70" name="Imagem 69" descr="Desenho de pessoa com a mão&#10;&#10;O conteúdo gerado por IA pode estar incorreto.">
            <a:extLst>
              <a:ext uri="{FF2B5EF4-FFF2-40B4-BE49-F238E27FC236}">
                <a16:creationId xmlns:a16="http://schemas.microsoft.com/office/drawing/2014/main" id="{741BDD66-76EF-8471-F15A-A1C0934ABB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1607" y="5807633"/>
            <a:ext cx="884492" cy="884492"/>
          </a:xfrm>
          <a:prstGeom prst="rect">
            <a:avLst/>
          </a:prstGeom>
        </p:spPr>
      </p:pic>
      <p:pic>
        <p:nvPicPr>
          <p:cNvPr id="71" name="Imagem 70" descr="Ícone&#10;&#10;O conteúdo gerado por IA pode estar incorreto.">
            <a:extLst>
              <a:ext uri="{FF2B5EF4-FFF2-40B4-BE49-F238E27FC236}">
                <a16:creationId xmlns:a16="http://schemas.microsoft.com/office/drawing/2014/main" id="{AB32BC9A-1871-807E-CE8D-45430A4F6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823" y="5686567"/>
            <a:ext cx="1126624" cy="112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84C30-1B3D-17F0-36A1-32661F45C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B11DE8C-3180-E64E-5604-68B92BC29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2D6FBAB-F862-A11E-6B76-5127E6DD3D9B}"/>
              </a:ext>
            </a:extLst>
          </p:cNvPr>
          <p:cNvSpPr txBox="1"/>
          <p:nvPr/>
        </p:nvSpPr>
        <p:spPr>
          <a:xfrm>
            <a:off x="619658" y="1351973"/>
            <a:ext cx="11146771" cy="12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400" b="1" dirty="0">
                <a:solidFill>
                  <a:schemeClr val="bg1"/>
                </a:solidFill>
              </a:rPr>
              <a:t>Daniel 6:10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Daniel [...] </a:t>
            </a:r>
            <a:r>
              <a:rPr lang="pt-BR" sz="2400" b="1" u="sng" dirty="0">
                <a:solidFill>
                  <a:schemeClr val="bg1"/>
                </a:solidFill>
              </a:rPr>
              <a:t>se punha de joelhos, e orava</a:t>
            </a:r>
            <a:r>
              <a:rPr lang="pt-BR" sz="2400" dirty="0">
                <a:solidFill>
                  <a:schemeClr val="bg1"/>
                </a:solidFill>
              </a:rPr>
              <a:t>, e dava graças, diante do seu Deus, como costumava fazer.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DF8EA9B-DD8D-0EA5-1E54-72D058335985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Exemplos Bíblicos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DC45CB6-1837-90FA-C081-1F807B55A0A9}"/>
              </a:ext>
            </a:extLst>
          </p:cNvPr>
          <p:cNvSpPr txBox="1"/>
          <p:nvPr/>
        </p:nvSpPr>
        <p:spPr>
          <a:xfrm>
            <a:off x="619658" y="2583873"/>
            <a:ext cx="1114677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400" b="1" dirty="0">
                <a:solidFill>
                  <a:schemeClr val="bg1"/>
                </a:solidFill>
              </a:rPr>
              <a:t>Lucas 22:41</a:t>
            </a:r>
          </a:p>
          <a:p>
            <a:r>
              <a:rPr lang="pt-BR" sz="2400" dirty="0">
                <a:solidFill>
                  <a:schemeClr val="bg1"/>
                </a:solidFill>
              </a:rPr>
              <a:t>Ele, por sua vez, se afastou, cerca de um tiro de pedra, e, </a:t>
            </a:r>
            <a:r>
              <a:rPr lang="pt-BR" sz="2400" b="1" u="sng" dirty="0">
                <a:solidFill>
                  <a:schemeClr val="bg1"/>
                </a:solidFill>
              </a:rPr>
              <a:t>de joelhos, orava</a:t>
            </a:r>
            <a:r>
              <a:rPr lang="pt-BR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AEFD384-73A1-8353-34A7-68A05DD94257}"/>
              </a:ext>
            </a:extLst>
          </p:cNvPr>
          <p:cNvSpPr txBox="1"/>
          <p:nvPr/>
        </p:nvSpPr>
        <p:spPr>
          <a:xfrm>
            <a:off x="619658" y="3460173"/>
            <a:ext cx="11146771" cy="12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400" b="1" dirty="0">
                <a:solidFill>
                  <a:schemeClr val="bg1"/>
                </a:solidFill>
              </a:rPr>
              <a:t>Atos 7:60</a:t>
            </a:r>
          </a:p>
          <a:p>
            <a:r>
              <a:rPr lang="pt-BR" sz="2400" dirty="0">
                <a:solidFill>
                  <a:schemeClr val="bg1"/>
                </a:solidFill>
              </a:rPr>
              <a:t>Então, </a:t>
            </a:r>
            <a:r>
              <a:rPr lang="pt-BR" sz="2400" b="1" u="sng" dirty="0">
                <a:solidFill>
                  <a:schemeClr val="bg1"/>
                </a:solidFill>
              </a:rPr>
              <a:t>ajoelhando-se, clamou em alta voz</a:t>
            </a:r>
            <a:r>
              <a:rPr lang="pt-BR" sz="2400" dirty="0">
                <a:solidFill>
                  <a:schemeClr val="bg1"/>
                </a:solidFill>
              </a:rPr>
              <a:t>: Senhor, não lhes imputes este pecado! Com estas palavras, adormeceu.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EB2CAE8-6A98-BDCB-E3DB-D14430DF23EE}"/>
              </a:ext>
            </a:extLst>
          </p:cNvPr>
          <p:cNvSpPr txBox="1"/>
          <p:nvPr/>
        </p:nvSpPr>
        <p:spPr>
          <a:xfrm>
            <a:off x="619657" y="4663469"/>
            <a:ext cx="11146771" cy="12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400" b="1" dirty="0">
                <a:solidFill>
                  <a:schemeClr val="bg1"/>
                </a:solidFill>
              </a:rPr>
              <a:t>Atos 9:40</a:t>
            </a:r>
          </a:p>
          <a:p>
            <a:r>
              <a:rPr lang="pt-BR" sz="2400" dirty="0">
                <a:solidFill>
                  <a:schemeClr val="bg1"/>
                </a:solidFill>
              </a:rPr>
              <a:t>Mas Pedro, tendo feito sair a todos, </a:t>
            </a:r>
            <a:r>
              <a:rPr lang="pt-BR" sz="2400" b="1" u="sng" dirty="0">
                <a:solidFill>
                  <a:schemeClr val="bg1"/>
                </a:solidFill>
              </a:rPr>
              <a:t>pondo-se de joelhos, orou</a:t>
            </a:r>
            <a:r>
              <a:rPr lang="pt-BR" sz="2400" dirty="0">
                <a:solidFill>
                  <a:schemeClr val="bg1"/>
                </a:solidFill>
              </a:rPr>
              <a:t>; e, voltando-se para o corpo, disse: </a:t>
            </a:r>
            <a:r>
              <a:rPr lang="pt-BR" sz="2400" dirty="0" err="1">
                <a:solidFill>
                  <a:schemeClr val="bg1"/>
                </a:solidFill>
              </a:rPr>
              <a:t>Tabita</a:t>
            </a:r>
            <a:r>
              <a:rPr lang="pt-BR" sz="2400" dirty="0">
                <a:solidFill>
                  <a:schemeClr val="bg1"/>
                </a:solidFill>
              </a:rPr>
              <a:t>, levanta-te!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C6DB8FA-4DF2-F74C-186F-265DF8EFD67E}"/>
              </a:ext>
            </a:extLst>
          </p:cNvPr>
          <p:cNvSpPr txBox="1"/>
          <p:nvPr/>
        </p:nvSpPr>
        <p:spPr>
          <a:xfrm>
            <a:off x="619657" y="5930002"/>
            <a:ext cx="1114677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400" b="1" dirty="0">
                <a:solidFill>
                  <a:schemeClr val="bg1"/>
                </a:solidFill>
              </a:rPr>
              <a:t>Atos 20:36</a:t>
            </a:r>
          </a:p>
          <a:p>
            <a:r>
              <a:rPr lang="pt-BR" sz="2400" dirty="0">
                <a:solidFill>
                  <a:schemeClr val="bg1"/>
                </a:solidFill>
              </a:rPr>
              <a:t>Tendo dito estas coisas, </a:t>
            </a:r>
            <a:r>
              <a:rPr lang="pt-BR" sz="2400" b="1" u="sng" dirty="0">
                <a:solidFill>
                  <a:schemeClr val="bg1"/>
                </a:solidFill>
              </a:rPr>
              <a:t>ajoelhando-se, orou </a:t>
            </a:r>
            <a:r>
              <a:rPr lang="pt-BR" sz="2400" dirty="0">
                <a:solidFill>
                  <a:schemeClr val="bg1"/>
                </a:solidFill>
              </a:rPr>
              <a:t>com todos eles.</a:t>
            </a:r>
          </a:p>
        </p:txBody>
      </p:sp>
    </p:spTree>
    <p:extLst>
      <p:ext uri="{BB962C8B-B14F-4D97-AF65-F5344CB8AC3E}">
        <p14:creationId xmlns:p14="http://schemas.microsoft.com/office/powerpoint/2010/main" val="28249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126DB-B512-B61B-18EB-FA4488837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159AD866-EDDC-AA92-0AB9-E63929E44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C02EF1F-98E0-5009-7552-5254FA183159}"/>
              </a:ext>
            </a:extLst>
          </p:cNvPr>
          <p:cNvSpPr txBox="1"/>
          <p:nvPr/>
        </p:nvSpPr>
        <p:spPr>
          <a:xfrm>
            <a:off x="619656" y="1317195"/>
            <a:ext cx="1114677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400" b="1" dirty="0">
                <a:solidFill>
                  <a:schemeClr val="bg1"/>
                </a:solidFill>
              </a:rPr>
              <a:t>2 Crônicas 20:5</a:t>
            </a:r>
          </a:p>
          <a:p>
            <a:pPr algn="just"/>
            <a:r>
              <a:rPr lang="pt-BR" sz="2400" baseline="30000" dirty="0">
                <a:solidFill>
                  <a:schemeClr val="bg1"/>
                </a:solidFill>
              </a:rPr>
              <a:t>5</a:t>
            </a:r>
            <a:r>
              <a:rPr lang="pt-BR" sz="2400" u="sng" dirty="0">
                <a:solidFill>
                  <a:schemeClr val="bg1"/>
                </a:solidFill>
              </a:rPr>
              <a:t>Pôs-se Josafá em pé</a:t>
            </a:r>
            <a:r>
              <a:rPr lang="pt-BR" sz="2400" dirty="0">
                <a:solidFill>
                  <a:schemeClr val="bg1"/>
                </a:solidFill>
              </a:rPr>
              <a:t>, na congregação de Judá e de Jerusalém, na Casa do Senhor, diante do pátio novo. </a:t>
            </a:r>
            <a:r>
              <a:rPr lang="pt-BR" sz="2400" baseline="30000" dirty="0">
                <a:solidFill>
                  <a:schemeClr val="bg1"/>
                </a:solidFill>
              </a:rPr>
              <a:t>6</a:t>
            </a:r>
            <a:r>
              <a:rPr lang="pt-BR" sz="2400" dirty="0">
                <a:solidFill>
                  <a:schemeClr val="bg1"/>
                </a:solidFill>
              </a:rPr>
              <a:t>e disse: Ah! Senhor, Deus de nossos pais, [...] </a:t>
            </a:r>
            <a:r>
              <a:rPr lang="pt-BR" sz="2400" baseline="30000" dirty="0">
                <a:solidFill>
                  <a:schemeClr val="bg1"/>
                </a:solidFill>
              </a:rPr>
              <a:t>13</a:t>
            </a:r>
            <a:r>
              <a:rPr lang="pt-BR" sz="2400" dirty="0">
                <a:solidFill>
                  <a:schemeClr val="bg1"/>
                </a:solidFill>
              </a:rPr>
              <a:t>Todo o Judá estava em pé diante do Senhor.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CE2A2EF-BE25-E5A5-EE95-98152450499F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Exemplos Bíblicos - Josafá</a:t>
            </a:r>
          </a:p>
        </p:txBody>
      </p:sp>
      <p:pic>
        <p:nvPicPr>
          <p:cNvPr id="12" name="Imagem 11" descr="Texto&#10;&#10;O conteúdo gerado por IA pode estar incorreto.">
            <a:extLst>
              <a:ext uri="{FF2B5EF4-FFF2-40B4-BE49-F238E27FC236}">
                <a16:creationId xmlns:a16="http://schemas.microsoft.com/office/drawing/2014/main" id="{CEFEB33B-2481-CC2A-B9D6-BC30CC3BF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07" y="2958334"/>
            <a:ext cx="9347593" cy="153674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EFD39EB7-E3A7-717F-D142-0FCD31EE8556}"/>
              </a:ext>
            </a:extLst>
          </p:cNvPr>
          <p:cNvSpPr/>
          <p:nvPr/>
        </p:nvSpPr>
        <p:spPr>
          <a:xfrm>
            <a:off x="3568700" y="2958334"/>
            <a:ext cx="889000" cy="153272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75A6496-E49D-97B4-CBA0-8600E2025F78}"/>
              </a:ext>
            </a:extLst>
          </p:cNvPr>
          <p:cNvSpPr/>
          <p:nvPr/>
        </p:nvSpPr>
        <p:spPr>
          <a:xfrm>
            <a:off x="1371600" y="2958334"/>
            <a:ext cx="1028700" cy="153674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Texto&#10;&#10;O conteúdo gerado por IA pode estar incorreto.">
            <a:extLst>
              <a:ext uri="{FF2B5EF4-FFF2-40B4-BE49-F238E27FC236}">
                <a16:creationId xmlns:a16="http://schemas.microsoft.com/office/drawing/2014/main" id="{46AEB889-D57E-7A67-A241-34D979FA5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07" y="4918107"/>
            <a:ext cx="9347594" cy="149138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BD7B63E-B369-5DC1-3A1B-A60CA3091F70}"/>
              </a:ext>
            </a:extLst>
          </p:cNvPr>
          <p:cNvSpPr/>
          <p:nvPr/>
        </p:nvSpPr>
        <p:spPr>
          <a:xfrm>
            <a:off x="3568700" y="4918107"/>
            <a:ext cx="908113" cy="1491387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7DA44D6-07E0-C5D4-895B-E4E487523AE1}"/>
              </a:ext>
            </a:extLst>
          </p:cNvPr>
          <p:cNvSpPr/>
          <p:nvPr/>
        </p:nvSpPr>
        <p:spPr>
          <a:xfrm>
            <a:off x="4538959" y="4918106"/>
            <a:ext cx="908113" cy="149138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23660A93-4E67-34B8-F83B-6C4ECCAD2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3175" y="2707158"/>
            <a:ext cx="2019177" cy="2019177"/>
          </a:xfrm>
          <a:prstGeom prst="rect">
            <a:avLst/>
          </a:prstGeom>
        </p:spPr>
      </p:pic>
      <p:pic>
        <p:nvPicPr>
          <p:cNvPr id="28" name="Imagem 27" descr="Ícone&#10;&#10;O conteúdo gerado por IA pode estar incorreto.">
            <a:extLst>
              <a:ext uri="{FF2B5EF4-FFF2-40B4-BE49-F238E27FC236}">
                <a16:creationId xmlns:a16="http://schemas.microsoft.com/office/drawing/2014/main" id="{2A54896D-980B-6729-81A6-FF3640584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4388" y="4726335"/>
            <a:ext cx="2019178" cy="2019178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3008318B-59BE-5AFC-B145-869D6C6C6FED}"/>
              </a:ext>
            </a:extLst>
          </p:cNvPr>
          <p:cNvSpPr txBox="1"/>
          <p:nvPr/>
        </p:nvSpPr>
        <p:spPr>
          <a:xfrm>
            <a:off x="10170043" y="6231914"/>
            <a:ext cx="2150071" cy="37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000" b="1" dirty="0">
                <a:solidFill>
                  <a:schemeClr val="bg1"/>
                </a:solidFill>
              </a:rPr>
              <a:t>2 Crônicas 20:18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AE2660C-D91E-9374-1321-EF4D57C50F3F}"/>
              </a:ext>
            </a:extLst>
          </p:cNvPr>
          <p:cNvSpPr txBox="1"/>
          <p:nvPr/>
        </p:nvSpPr>
        <p:spPr>
          <a:xfrm>
            <a:off x="10170043" y="4491062"/>
            <a:ext cx="2150071" cy="37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000" b="1" dirty="0">
                <a:solidFill>
                  <a:schemeClr val="bg1"/>
                </a:solidFill>
              </a:rPr>
              <a:t>2 Crônicas 20:5</a:t>
            </a:r>
          </a:p>
        </p:txBody>
      </p:sp>
    </p:spTree>
    <p:extLst>
      <p:ext uri="{BB962C8B-B14F-4D97-AF65-F5344CB8AC3E}">
        <p14:creationId xmlns:p14="http://schemas.microsoft.com/office/powerpoint/2010/main" val="183237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4" grpId="0" animBg="1"/>
      <p:bldP spid="15" grpId="0" animBg="1"/>
      <p:bldP spid="9" grpId="0" animBg="1"/>
      <p:bldP spid="11" grpId="0" animBg="1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B93F3-8D4C-782E-6AB8-640FF462B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F86BC28-BF3D-D724-0337-BACF3ACE5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83994EE-A068-93E9-FBFE-CAE2F98F942C}"/>
              </a:ext>
            </a:extLst>
          </p:cNvPr>
          <p:cNvSpPr txBox="1"/>
          <p:nvPr/>
        </p:nvSpPr>
        <p:spPr>
          <a:xfrm>
            <a:off x="438150" y="1421539"/>
            <a:ext cx="11315700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400" b="1" dirty="0">
                <a:solidFill>
                  <a:schemeClr val="bg1"/>
                </a:solidFill>
              </a:rPr>
              <a:t>1 Reis 8:22 e 54</a:t>
            </a:r>
          </a:p>
          <a:p>
            <a:pPr algn="just"/>
            <a:r>
              <a:rPr lang="pt-BR" sz="2400" baseline="30000" dirty="0">
                <a:solidFill>
                  <a:schemeClr val="bg1"/>
                </a:solidFill>
              </a:rPr>
              <a:t>22</a:t>
            </a:r>
            <a:r>
              <a:rPr lang="pt-BR" sz="2400" b="1" u="sng" dirty="0">
                <a:solidFill>
                  <a:schemeClr val="bg1"/>
                </a:solidFill>
                <a:highlight>
                  <a:srgbClr val="6ADB6B"/>
                </a:highlight>
              </a:rPr>
              <a:t>Pôs-se</a:t>
            </a:r>
            <a:r>
              <a:rPr lang="pt-BR" sz="2400" dirty="0">
                <a:solidFill>
                  <a:schemeClr val="bg1"/>
                </a:solidFill>
              </a:rPr>
              <a:t> Salomão diante do altar do Senhor, na presença de toda a congregação de Israel; e estendeu as mãos para os céus 23 e disse: Ó Senhor, Deus de Israel [...]. </a:t>
            </a:r>
            <a:r>
              <a:rPr lang="pt-BR" sz="2400" baseline="30000" dirty="0">
                <a:solidFill>
                  <a:schemeClr val="bg1"/>
                </a:solidFill>
              </a:rPr>
              <a:t>54</a:t>
            </a:r>
            <a:r>
              <a:rPr lang="pt-BR" sz="2400" dirty="0">
                <a:solidFill>
                  <a:schemeClr val="bg1"/>
                </a:solidFill>
              </a:rPr>
              <a:t>Tendo Salomão acabado de fazer ao Senhor toda esta oração e súplica, </a:t>
            </a:r>
            <a:r>
              <a:rPr lang="pt-BR" sz="2400" b="1" u="sng" dirty="0">
                <a:solidFill>
                  <a:schemeClr val="bg1"/>
                </a:solidFill>
                <a:highlight>
                  <a:srgbClr val="3FCAC6"/>
                </a:highlight>
              </a:rPr>
              <a:t>estando de joelhos</a:t>
            </a:r>
            <a:r>
              <a:rPr lang="pt-BR" sz="2400" dirty="0">
                <a:solidFill>
                  <a:schemeClr val="bg1"/>
                </a:solidFill>
              </a:rPr>
              <a:t> e com as mãos estendidas para os céus, se levantou de diante do altar do Senhor, </a:t>
            </a:r>
            <a:r>
              <a:rPr lang="pt-BR" sz="2400" b="1" dirty="0">
                <a:solidFill>
                  <a:schemeClr val="bg1"/>
                </a:solidFill>
              </a:rPr>
              <a:t>55</a:t>
            </a:r>
            <a:r>
              <a:rPr lang="pt-BR" sz="2400" dirty="0">
                <a:solidFill>
                  <a:schemeClr val="bg1"/>
                </a:solidFill>
              </a:rPr>
              <a:t> </a:t>
            </a:r>
            <a:r>
              <a:rPr lang="pt-BR" sz="2400" b="1" u="sng" dirty="0">
                <a:solidFill>
                  <a:schemeClr val="bg1"/>
                </a:solidFill>
                <a:highlight>
                  <a:srgbClr val="9C9AFF"/>
                </a:highlight>
              </a:rPr>
              <a:t>pôs-se em pé e abençoou</a:t>
            </a:r>
            <a:r>
              <a:rPr lang="pt-BR" sz="2400" dirty="0">
                <a:solidFill>
                  <a:schemeClr val="bg1"/>
                </a:solidFill>
              </a:rPr>
              <a:t> a toda a congregação de Israel em alta voz.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A38F81A-5C49-1485-5D29-62EBF3FC390D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Exemplos Bíblicos - Salomão</a:t>
            </a:r>
          </a:p>
        </p:txBody>
      </p:sp>
      <p:pic>
        <p:nvPicPr>
          <p:cNvPr id="18" name="Imagem 17" descr="Texto&#10;&#10;O conteúdo gerado por IA pode estar incorreto.">
            <a:extLst>
              <a:ext uri="{FF2B5EF4-FFF2-40B4-BE49-F238E27FC236}">
                <a16:creationId xmlns:a16="http://schemas.microsoft.com/office/drawing/2014/main" id="{EA653EE6-F81A-B374-33EA-2F77EA068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3855631"/>
            <a:ext cx="8846595" cy="148197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F2AF3720-3156-B9D7-89AF-71CD045C75F7}"/>
              </a:ext>
            </a:extLst>
          </p:cNvPr>
          <p:cNvSpPr/>
          <p:nvPr/>
        </p:nvSpPr>
        <p:spPr>
          <a:xfrm>
            <a:off x="976184" y="3855631"/>
            <a:ext cx="902043" cy="148197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 descr="Desenho de pessoa com a mão&#10;&#10;O conteúdo gerado por IA pode estar incorreto.">
            <a:extLst>
              <a:ext uri="{FF2B5EF4-FFF2-40B4-BE49-F238E27FC236}">
                <a16:creationId xmlns:a16="http://schemas.microsoft.com/office/drawing/2014/main" id="{C5061F66-AB7E-9BAD-F983-2F2FEBF6C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9064" y="5195395"/>
            <a:ext cx="1263230" cy="126323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41648BB6-BA03-F3B1-B78D-DAA1D9BED8B4}"/>
              </a:ext>
            </a:extLst>
          </p:cNvPr>
          <p:cNvSpPr txBox="1"/>
          <p:nvPr/>
        </p:nvSpPr>
        <p:spPr>
          <a:xfrm>
            <a:off x="9007429" y="4807517"/>
            <a:ext cx="2150071" cy="31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</a:rPr>
              <a:t>1 Reis 8:22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99899E2-2ACA-C677-8744-2F2B4EC5643C}"/>
              </a:ext>
            </a:extLst>
          </p:cNvPr>
          <p:cNvSpPr txBox="1"/>
          <p:nvPr/>
        </p:nvSpPr>
        <p:spPr>
          <a:xfrm>
            <a:off x="9051303" y="6377178"/>
            <a:ext cx="2150071" cy="31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</a:rPr>
              <a:t>1 Reis 8:54</a:t>
            </a:r>
          </a:p>
        </p:txBody>
      </p:sp>
      <p:pic>
        <p:nvPicPr>
          <p:cNvPr id="28" name="Imagem 27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EE44CB59-6C94-EC10-BF19-8434F1E04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385" y="3663113"/>
            <a:ext cx="1314249" cy="1314249"/>
          </a:xfrm>
          <a:prstGeom prst="rect">
            <a:avLst/>
          </a:prstGeom>
        </p:spPr>
      </p:pic>
      <p:pic>
        <p:nvPicPr>
          <p:cNvPr id="30" name="Imagem 29" descr="Desenho de pessoa com a mão&#10;&#10;O conteúdo gerado por IA pode estar incorreto.">
            <a:extLst>
              <a:ext uri="{FF2B5EF4-FFF2-40B4-BE49-F238E27FC236}">
                <a16:creationId xmlns:a16="http://schemas.microsoft.com/office/drawing/2014/main" id="{6A2BAA50-F9F0-F116-1A6F-016C48C468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4046" y="3991357"/>
            <a:ext cx="2355927" cy="2355927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9A9A9097-54C9-AF3E-AD90-D2CCAE8CF3C7}"/>
              </a:ext>
            </a:extLst>
          </p:cNvPr>
          <p:cNvSpPr txBox="1"/>
          <p:nvPr/>
        </p:nvSpPr>
        <p:spPr>
          <a:xfrm>
            <a:off x="10442173" y="6227664"/>
            <a:ext cx="2150071" cy="31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b="1" dirty="0">
                <a:solidFill>
                  <a:schemeClr val="bg1"/>
                </a:solidFill>
              </a:rPr>
              <a:t>1 Reis 8:55</a:t>
            </a:r>
          </a:p>
        </p:txBody>
      </p:sp>
    </p:spTree>
    <p:extLst>
      <p:ext uri="{BB962C8B-B14F-4D97-AF65-F5344CB8AC3E}">
        <p14:creationId xmlns:p14="http://schemas.microsoft.com/office/powerpoint/2010/main" val="42741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/>
      <p:bldP spid="26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832EC-5C36-84B0-0696-656FB57C8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111F299-0D27-C069-17ED-A841A6DC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E0FD25C-DF44-C291-16A1-BB7B23A39647}"/>
              </a:ext>
            </a:extLst>
          </p:cNvPr>
          <p:cNvSpPr txBox="1"/>
          <p:nvPr/>
        </p:nvSpPr>
        <p:spPr>
          <a:xfrm>
            <a:off x="438150" y="2195834"/>
            <a:ext cx="11315700" cy="3496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800" b="1" dirty="0">
                <a:solidFill>
                  <a:schemeClr val="bg1"/>
                </a:solidFill>
              </a:rPr>
              <a:t>Jó 30:20 (ARA)</a:t>
            </a:r>
          </a:p>
          <a:p>
            <a:pPr algn="just"/>
            <a:r>
              <a:rPr lang="pt-BR" sz="2800" dirty="0">
                <a:solidFill>
                  <a:schemeClr val="bg1"/>
                </a:solidFill>
              </a:rPr>
              <a:t>Clamo a ti, e não me respondes; </a:t>
            </a:r>
            <a:r>
              <a:rPr lang="pt-BR" sz="2800" b="1" u="sng" dirty="0">
                <a:solidFill>
                  <a:schemeClr val="bg1"/>
                </a:solidFill>
              </a:rPr>
              <a:t>estou em pé</a:t>
            </a:r>
            <a:r>
              <a:rPr lang="pt-BR" sz="2800" b="1" dirty="0">
                <a:solidFill>
                  <a:schemeClr val="bg1"/>
                </a:solidFill>
              </a:rPr>
              <a:t> (</a:t>
            </a:r>
            <a:r>
              <a:rPr lang="pt-BR" sz="2800" b="1" i="1" dirty="0" err="1">
                <a:solidFill>
                  <a:schemeClr val="bg1"/>
                </a:solidFill>
              </a:rPr>
              <a:t>amad</a:t>
            </a:r>
            <a:r>
              <a:rPr lang="pt-BR" sz="2800" b="1" dirty="0">
                <a:solidFill>
                  <a:schemeClr val="bg1"/>
                </a:solidFill>
              </a:rPr>
              <a:t>)</a:t>
            </a:r>
            <a:r>
              <a:rPr lang="pt-BR" sz="2800" dirty="0">
                <a:solidFill>
                  <a:schemeClr val="bg1"/>
                </a:solidFill>
              </a:rPr>
              <a:t>, mas apenas olhas para mim.</a:t>
            </a:r>
          </a:p>
          <a:p>
            <a:pPr algn="just"/>
            <a:endParaRPr lang="pt-BR" sz="2800" dirty="0">
              <a:solidFill>
                <a:schemeClr val="bg1"/>
              </a:solidFill>
            </a:endParaRPr>
          </a:p>
          <a:p>
            <a:pPr algn="just"/>
            <a:endParaRPr lang="pt-BR" sz="2800" dirty="0">
              <a:solidFill>
                <a:schemeClr val="bg1"/>
              </a:solidFill>
            </a:endParaRPr>
          </a:p>
          <a:p>
            <a:pPr algn="just"/>
            <a:r>
              <a:rPr lang="pt-BR" sz="2800" b="1" dirty="0">
                <a:solidFill>
                  <a:schemeClr val="bg1"/>
                </a:solidFill>
              </a:rPr>
              <a:t>Jó 30:20 (Ave-Maria)</a:t>
            </a:r>
          </a:p>
          <a:p>
            <a:pPr algn="just"/>
            <a:r>
              <a:rPr lang="pt-BR" sz="2800" dirty="0">
                <a:solidFill>
                  <a:schemeClr val="bg1"/>
                </a:solidFill>
              </a:rPr>
              <a:t>Clamo por ti e não me respondes. </a:t>
            </a:r>
            <a:r>
              <a:rPr lang="pt-BR" sz="2800" b="1" u="sng" dirty="0">
                <a:solidFill>
                  <a:schemeClr val="bg1"/>
                </a:solidFill>
              </a:rPr>
              <a:t>Ponho-me diante de ti</a:t>
            </a:r>
            <a:r>
              <a:rPr lang="pt-BR" sz="2800" b="1" dirty="0">
                <a:solidFill>
                  <a:schemeClr val="bg1"/>
                </a:solidFill>
              </a:rPr>
              <a:t> (</a:t>
            </a:r>
            <a:r>
              <a:rPr lang="pt-BR" sz="2800" b="1" i="1" dirty="0" err="1">
                <a:solidFill>
                  <a:schemeClr val="bg1"/>
                </a:solidFill>
              </a:rPr>
              <a:t>amad</a:t>
            </a:r>
            <a:r>
              <a:rPr lang="pt-BR" sz="2800" b="1" dirty="0">
                <a:solidFill>
                  <a:schemeClr val="bg1"/>
                </a:solidFill>
              </a:rPr>
              <a:t>)</a:t>
            </a:r>
            <a:r>
              <a:rPr lang="pt-BR" sz="2800" dirty="0">
                <a:solidFill>
                  <a:schemeClr val="bg1"/>
                </a:solidFill>
              </a:rPr>
              <a:t>, e não olhas para mim.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FBE919D-EA95-DA19-9374-38177F126348}"/>
              </a:ext>
            </a:extLst>
          </p:cNvPr>
          <p:cNvSpPr/>
          <p:nvPr/>
        </p:nvSpPr>
        <p:spPr>
          <a:xfrm>
            <a:off x="0" y="370473"/>
            <a:ext cx="12192000" cy="8819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/>
            <a:r>
              <a:rPr lang="pt-BR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76200" dist="50800" dir="2700000" algn="tl" rotWithShape="0">
                    <a:schemeClr val="tx1">
                      <a:alpha val="80000"/>
                    </a:schemeClr>
                  </a:outerShdw>
                </a:effectLst>
                <a:latin typeface="Helvetica" pitchFamily="2" charset="0"/>
              </a:rPr>
              <a:t>Exemplos Bíblicos - Jó</a:t>
            </a:r>
          </a:p>
        </p:txBody>
      </p:sp>
    </p:spTree>
    <p:extLst>
      <p:ext uri="{BB962C8B-B14F-4D97-AF65-F5344CB8AC3E}">
        <p14:creationId xmlns:p14="http://schemas.microsoft.com/office/powerpoint/2010/main" val="126309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3584</TotalTime>
  <Words>2834</Words>
  <Application>Microsoft Macintosh PowerPoint</Application>
  <PresentationFormat>Widescreen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Helvetica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Stabenow Helker</dc:creator>
  <cp:lastModifiedBy>Thiago Stabenow Helker</cp:lastModifiedBy>
  <cp:revision>64</cp:revision>
  <dcterms:created xsi:type="dcterms:W3CDTF">2026-03-26T13:13:53Z</dcterms:created>
  <dcterms:modified xsi:type="dcterms:W3CDTF">2026-05-05T16:12:23Z</dcterms:modified>
</cp:coreProperties>
</file>